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0"/>
  </p:notesMasterIdLst>
  <p:sldIdLst>
    <p:sldId id="257" r:id="rId2"/>
    <p:sldId id="256" r:id="rId3"/>
    <p:sldId id="258" r:id="rId4"/>
    <p:sldId id="267" r:id="rId5"/>
    <p:sldId id="272" r:id="rId6"/>
    <p:sldId id="260" r:id="rId7"/>
    <p:sldId id="282" r:id="rId8"/>
    <p:sldId id="273" r:id="rId9"/>
    <p:sldId id="281" r:id="rId10"/>
    <p:sldId id="280" r:id="rId11"/>
    <p:sldId id="283" r:id="rId12"/>
    <p:sldId id="259" r:id="rId13"/>
    <p:sldId id="261" r:id="rId14"/>
    <p:sldId id="262" r:id="rId15"/>
    <p:sldId id="263" r:id="rId16"/>
    <p:sldId id="264" r:id="rId17"/>
    <p:sldId id="265" r:id="rId18"/>
    <p:sldId id="266" r:id="rId19"/>
    <p:sldId id="268" r:id="rId20"/>
    <p:sldId id="269" r:id="rId21"/>
    <p:sldId id="270" r:id="rId22"/>
    <p:sldId id="271" r:id="rId23"/>
    <p:sldId id="274" r:id="rId24"/>
    <p:sldId id="275" r:id="rId25"/>
    <p:sldId id="276" r:id="rId26"/>
    <p:sldId id="277" r:id="rId27"/>
    <p:sldId id="278" r:id="rId28"/>
    <p:sldId id="279" r:id="rId29"/>
  </p:sldIdLst>
  <p:sldSz cx="12192000" cy="6858000"/>
  <p:notesSz cx="6858000" cy="9144000"/>
  <p:embeddedFontLs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D54"/>
    <a:srgbClr val="5A558D"/>
    <a:srgbClr val="FFFFFF"/>
    <a:srgbClr val="BCEEDA"/>
    <a:srgbClr val="B3EBD4"/>
    <a:srgbClr val="A2E6CB"/>
    <a:srgbClr val="FFDAD6"/>
    <a:srgbClr val="F1B828"/>
    <a:srgbClr val="7D6378"/>
    <a:srgbClr val="489F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24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6253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2288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ruogp.me/" TargetMode="External"/><Relationship Id="rId3" Type="http://schemas.openxmlformats.org/officeDocument/2006/relationships/image" Target="../media/image2.png"/><Relationship Id="rId7" Type="http://schemas.openxmlformats.org/officeDocument/2006/relationships/hyperlink" Target="https://schema.org/docs/documents.htm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developers.google.com/search/docs/beginner/seo-starter-guide?hl=ru&amp;visit_id=637654922687367439-3930002206&amp;rd=1"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8" Type="http://schemas.openxmlformats.org/officeDocument/2006/relationships/hyperlink" Target="https://web.dev/measure/" TargetMode="External"/><Relationship Id="rId13" Type="http://schemas.openxmlformats.org/officeDocument/2006/relationships/hyperlink" Target="https://docs.microsoft.com/en-us/minecraft/creator/reference/content/addonsreference/examples/addonmanifest" TargetMode="External"/><Relationship Id="rId3" Type="http://schemas.openxmlformats.org/officeDocument/2006/relationships/image" Target="../media/image7.png"/><Relationship Id="rId7" Type="http://schemas.openxmlformats.org/officeDocument/2006/relationships/hyperlink" Target="https://search.google.com/test/mobile-friendly" TargetMode="External"/><Relationship Id="rId12" Type="http://schemas.openxmlformats.org/officeDocument/2006/relationships/hyperlink" Target="https://developers.google.com/search/docs/advanced/robots/robots_tx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evelopers.google.com/speed/pagespeed/insights/?hl=ru" TargetMode="External"/><Relationship Id="rId11" Type="http://schemas.openxmlformats.org/officeDocument/2006/relationships/hyperlink" Target="https://developers.google.com/search/mobile-sites/mobile-seo/responsive-design?hl=en" TargetMode="External"/><Relationship Id="rId5" Type="http://schemas.openxmlformats.org/officeDocument/2006/relationships/hyperlink" Target="https://validator.w3.org/" TargetMode="External"/><Relationship Id="rId15" Type="http://schemas.openxmlformats.org/officeDocument/2006/relationships/image" Target="../media/image9.gif"/><Relationship Id="rId10" Type="http://schemas.openxmlformats.org/officeDocument/2006/relationships/hyperlink" Target="https://developers.google.com/search/docs/advanced/appearance/favicon-in-search?hl=en" TargetMode="External"/><Relationship Id="rId4" Type="http://schemas.openxmlformats.org/officeDocument/2006/relationships/image" Target="../media/image8.png"/><Relationship Id="rId9" Type="http://schemas.openxmlformats.org/officeDocument/2006/relationships/hyperlink" Target="https://bluetree.ai/screenfly/" TargetMode="External"/><Relationship Id="rId14" Type="http://schemas.openxmlformats.org/officeDocument/2006/relationships/hyperlink" Target="https://developer.mozilla.org/en-US/docs/Mozilla/Add-ons/WebExtensions/manifest.js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schema.org/docs/documents.html" TargetMode="External"/><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serpstat.com/ru/blog/kak-vnedrit-mikrorazmetku-schema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5" name="Google Shape;253;p17">
            <a:extLst>
              <a:ext uri="{FF2B5EF4-FFF2-40B4-BE49-F238E27FC236}">
                <a16:creationId xmlns:a16="http://schemas.microsoft.com/office/drawing/2014/main" id="{C14874F7-FEF3-4C6D-B743-ACEF674CE30F}"/>
              </a:ext>
            </a:extLst>
          </p:cNvPr>
          <p:cNvPicPr preferRelativeResize="0"/>
          <p:nvPr/>
        </p:nvPicPr>
        <p:blipFill rotWithShape="1">
          <a:blip r:embed="rId3">
            <a:alphaModFix/>
          </a:blip>
          <a:srcRect/>
          <a:stretch/>
        </p:blipFill>
        <p:spPr>
          <a:xfrm rot="-5400000">
            <a:off x="9853111" y="-753359"/>
            <a:ext cx="1522577" cy="3029294"/>
          </a:xfrm>
          <a:prstGeom prst="rect">
            <a:avLst/>
          </a:prstGeom>
          <a:noFill/>
          <a:ln>
            <a:noFill/>
          </a:ln>
        </p:spPr>
      </p:pic>
      <p:sp>
        <p:nvSpPr>
          <p:cNvPr id="111" name="Google Shape;111;p3"/>
          <p:cNvSpPr/>
          <p:nvPr/>
        </p:nvSpPr>
        <p:spPr>
          <a:xfrm>
            <a:off x="3536341" y="2843588"/>
            <a:ext cx="8268918" cy="294409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14" name="Google Shape;252;p17">
            <a:extLst>
              <a:ext uri="{FF2B5EF4-FFF2-40B4-BE49-F238E27FC236}">
                <a16:creationId xmlns:a16="http://schemas.microsoft.com/office/drawing/2014/main" id="{E8D227FC-70D3-4737-B00D-49159DC55383}"/>
              </a:ext>
            </a:extLst>
          </p:cNvPr>
          <p:cNvPicPr preferRelativeResize="0"/>
          <p:nvPr/>
        </p:nvPicPr>
        <p:blipFill rotWithShape="1">
          <a:blip r:embed="rId4">
            <a:alphaModFix/>
          </a:blip>
          <a:srcRect/>
          <a:stretch/>
        </p:blipFill>
        <p:spPr>
          <a:xfrm>
            <a:off x="10254744" y="2200424"/>
            <a:ext cx="1550515" cy="908231"/>
          </a:xfrm>
          <a:prstGeom prst="rect">
            <a:avLst/>
          </a:prstGeom>
          <a:noFill/>
          <a:ln>
            <a:noFill/>
          </a:ln>
        </p:spPr>
      </p:pic>
      <p:sp>
        <p:nvSpPr>
          <p:cNvPr id="19" name="TextBox 18">
            <a:extLst>
              <a:ext uri="{FF2B5EF4-FFF2-40B4-BE49-F238E27FC236}">
                <a16:creationId xmlns:a16="http://schemas.microsoft.com/office/drawing/2014/main" id="{643B008F-94E6-475D-911A-10B6CEFA33C0}"/>
              </a:ext>
            </a:extLst>
          </p:cNvPr>
          <p:cNvSpPr txBox="1"/>
          <p:nvPr/>
        </p:nvSpPr>
        <p:spPr>
          <a:xfrm>
            <a:off x="3641557" y="316470"/>
            <a:ext cx="6096000" cy="494751"/>
          </a:xfrm>
          <a:prstGeom prst="rect">
            <a:avLst/>
          </a:prstGeom>
          <a:noFill/>
        </p:spPr>
        <p:txBody>
          <a:bodyPr wrap="square">
            <a:spAutoFit/>
          </a:bodyPr>
          <a:lstStyle/>
          <a:p>
            <a:pPr marR="0" lvl="0" algn="l" rtl="0">
              <a:lnSpc>
                <a:spcPct val="120000"/>
              </a:lnSpc>
              <a:spcBef>
                <a:spcPts val="0"/>
              </a:spcBef>
              <a:spcAft>
                <a:spcPts val="0"/>
              </a:spcAft>
              <a:buClr>
                <a:srgbClr val="000000"/>
              </a:buClr>
              <a:buSzPts val="2000"/>
            </a:pPr>
            <a:r>
              <a:rPr lang="en-US" sz="2400" b="1" dirty="0">
                <a:solidFill>
                  <a:srgbClr val="F1B828"/>
                </a:solidFill>
                <a:latin typeface="+mn-lt"/>
                <a:ea typeface="Rubik"/>
                <a:cs typeface="Rubik"/>
                <a:sym typeface="Rubik"/>
              </a:rPr>
              <a:t>Meta</a:t>
            </a:r>
            <a:r>
              <a:rPr lang="ru-RU" sz="2400" b="1" dirty="0">
                <a:solidFill>
                  <a:srgbClr val="F1B828"/>
                </a:solidFill>
                <a:latin typeface="+mn-lt"/>
                <a:ea typeface="Rubik"/>
                <a:cs typeface="Rubik"/>
                <a:sym typeface="Rubik"/>
              </a:rPr>
              <a:t> теги для </a:t>
            </a:r>
            <a:r>
              <a:rPr lang="en-US" sz="2400" b="1" dirty="0">
                <a:solidFill>
                  <a:srgbClr val="F1B828"/>
                </a:solidFill>
                <a:latin typeface="+mn-lt"/>
                <a:ea typeface="Rubik"/>
                <a:cs typeface="Rubik"/>
                <a:sym typeface="Rubik"/>
              </a:rPr>
              <a:t>SEO</a:t>
            </a:r>
            <a:endParaRPr lang="ru-RU" sz="2400" b="1" dirty="0">
              <a:solidFill>
                <a:srgbClr val="F1B828"/>
              </a:solidFill>
              <a:latin typeface="+mn-lt"/>
              <a:ea typeface="Rubik"/>
              <a:cs typeface="Rubik"/>
              <a:sym typeface="Rubik"/>
            </a:endParaRPr>
          </a:p>
        </p:txBody>
      </p:sp>
    </p:spTree>
    <p:extLst>
      <p:ext uri="{BB962C8B-B14F-4D97-AF65-F5344CB8AC3E}">
        <p14:creationId xmlns:p14="http://schemas.microsoft.com/office/powerpoint/2010/main" val="2892876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05777" y="1076516"/>
            <a:ext cx="4683723" cy="189724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800" b="1" i="0" u="none" strike="noStrike" cap="none" dirty="0">
                <a:solidFill>
                  <a:srgbClr val="F1B828"/>
                </a:solidFill>
                <a:latin typeface="+mj-lt"/>
                <a:ea typeface="Playfair Display"/>
                <a:cs typeface="Playfair Display"/>
                <a:sym typeface="Playfair Display"/>
              </a:rPr>
              <a:t>SEO</a:t>
            </a:r>
            <a:endParaRPr lang="ru-RU" sz="4800" b="1" i="0" u="none" strike="noStrike" cap="none" dirty="0">
              <a:solidFill>
                <a:srgbClr val="F1B828"/>
              </a:solidFill>
              <a:latin typeface="+mj-lt"/>
              <a:ea typeface="Playfair Display"/>
              <a:cs typeface="Playfair Display"/>
              <a:sym typeface="Playfair Display"/>
            </a:endParaRPr>
          </a:p>
          <a:p>
            <a:pPr marL="0" marR="0" lvl="0" indent="0" algn="l" rtl="0">
              <a:lnSpc>
                <a:spcPct val="90000"/>
              </a:lnSpc>
              <a:spcBef>
                <a:spcPts val="0"/>
              </a:spcBef>
              <a:spcAft>
                <a:spcPts val="0"/>
              </a:spcAft>
              <a:buClr>
                <a:schemeClr val="dk1"/>
              </a:buClr>
              <a:buSzPts val="4400"/>
              <a:buFont typeface="Calibri"/>
              <a:buNone/>
            </a:pPr>
            <a:r>
              <a:rPr lang="en-GB" sz="4800" b="1" i="0" u="none" strike="noStrike" cap="none" dirty="0">
                <a:solidFill>
                  <a:srgbClr val="F1B828"/>
                </a:solidFill>
                <a:latin typeface="+mj-lt"/>
                <a:ea typeface="Playfair Display"/>
                <a:cs typeface="Playfair Display"/>
                <a:sym typeface="Playfair Display"/>
              </a:rPr>
              <a:t>For</a:t>
            </a:r>
            <a:r>
              <a:rPr lang="ru-RU" sz="4800" b="1" i="0" u="none" strike="noStrike" cap="none" dirty="0">
                <a:solidFill>
                  <a:srgbClr val="F1B828"/>
                </a:solidFill>
                <a:latin typeface="+mj-lt"/>
                <a:ea typeface="Playfair Display"/>
                <a:cs typeface="Playfair Display"/>
                <a:sym typeface="Playfair Display"/>
              </a:rPr>
              <a:t> </a:t>
            </a:r>
            <a:r>
              <a:rPr lang="en-GB" sz="4800" b="1" i="0" u="none" strike="noStrike" cap="none" dirty="0">
                <a:solidFill>
                  <a:srgbClr val="F1B828"/>
                </a:solidFill>
                <a:latin typeface="+mj-lt"/>
                <a:ea typeface="Playfair Display"/>
                <a:cs typeface="Playfair Display"/>
                <a:sym typeface="Playfair Display"/>
              </a:rPr>
              <a:t>developer</a:t>
            </a: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ru-RU" sz="3600" b="1" spc="-1" dirty="0">
                <a:solidFill>
                  <a:srgbClr val="91CFB8"/>
                </a:solidFill>
                <a:latin typeface="Arial"/>
                <a:ea typeface="Playfair Display"/>
              </a:rPr>
              <a:t>23</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5" y="3553034"/>
            <a:ext cx="6075669" cy="27210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1800" dirty="0">
                <a:solidFill>
                  <a:schemeClr val="tx1">
                    <a:lumMod val="65000"/>
                    <a:lumOff val="35000"/>
                  </a:schemeClr>
                </a:solidFill>
                <a:latin typeface="+mj-lt"/>
                <a:ea typeface="Rubik"/>
                <a:cs typeface="Rubik"/>
                <a:sym typeface="Rubik"/>
              </a:rPr>
              <a:t>Lesson plan:</a:t>
            </a:r>
            <a:endParaRPr lang="ru-RU" sz="1800" dirty="0">
              <a:solidFill>
                <a:schemeClr val="tx1">
                  <a:lumMod val="65000"/>
                  <a:lumOff val="35000"/>
                </a:schemeClr>
              </a:solidFill>
              <a:latin typeface="+mj-lt"/>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chemeClr val="tx1">
                    <a:lumMod val="65000"/>
                    <a:lumOff val="35000"/>
                  </a:schemeClr>
                </a:solidFill>
                <a:latin typeface="+mj-lt"/>
                <a:ea typeface="Rubik"/>
                <a:cs typeface="Rubik"/>
                <a:sym typeface="Rubik"/>
              </a:rPr>
              <a:t>Что такое </a:t>
            </a:r>
            <a:r>
              <a:rPr lang="en-US" sz="1800" dirty="0">
                <a:solidFill>
                  <a:schemeClr val="tx1">
                    <a:lumMod val="65000"/>
                    <a:lumOff val="35000"/>
                  </a:schemeClr>
                </a:solidFill>
                <a:latin typeface="+mj-lt"/>
                <a:ea typeface="Rubik"/>
                <a:cs typeface="Rubik"/>
                <a:sym typeface="Rubik"/>
                <a:hlinkClick r:id="rId6"/>
              </a:rPr>
              <a:t>SEO </a:t>
            </a:r>
            <a:r>
              <a:rPr lang="ru-RU" sz="1800" dirty="0">
                <a:solidFill>
                  <a:schemeClr val="tx1">
                    <a:lumMod val="65000"/>
                    <a:lumOff val="35000"/>
                  </a:schemeClr>
                </a:solidFill>
                <a:latin typeface="+mj-lt"/>
                <a:ea typeface="Rubik"/>
                <a:cs typeface="Rubik"/>
                <a:sym typeface="Rubik"/>
                <a:hlinkClick r:id="rId6"/>
              </a:rPr>
              <a:t>оптимизация</a:t>
            </a:r>
            <a:endParaRPr lang="en-US" sz="1800" dirty="0">
              <a:solidFill>
                <a:schemeClr val="tx1">
                  <a:lumMod val="65000"/>
                  <a:lumOff val="35000"/>
                </a:schemeClr>
              </a:solidFill>
              <a:latin typeface="+mj-lt"/>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chemeClr val="tx1">
                    <a:lumMod val="65000"/>
                    <a:lumOff val="35000"/>
                  </a:schemeClr>
                </a:solidFill>
                <a:latin typeface="+mj-lt"/>
                <a:ea typeface="Rubik"/>
                <a:cs typeface="Rubik"/>
                <a:sym typeface="Rubik"/>
              </a:rPr>
              <a:t>Основные требования для </a:t>
            </a:r>
            <a:r>
              <a:rPr lang="en-US" sz="1800" dirty="0">
                <a:solidFill>
                  <a:schemeClr val="tx1">
                    <a:lumMod val="65000"/>
                    <a:lumOff val="35000"/>
                  </a:schemeClr>
                </a:solidFill>
                <a:latin typeface="+mj-lt"/>
                <a:ea typeface="Rubik"/>
                <a:cs typeface="Rubik"/>
                <a:sym typeface="Rubik"/>
              </a:rPr>
              <a:t>SEO</a:t>
            </a:r>
            <a:endParaRPr lang="ru-RU" sz="1800" dirty="0">
              <a:solidFill>
                <a:schemeClr val="tx1">
                  <a:lumMod val="65000"/>
                  <a:lumOff val="35000"/>
                </a:schemeClr>
              </a:solidFill>
              <a:latin typeface="+mj-lt"/>
              <a:ea typeface="Rubik"/>
              <a:cs typeface="Rubik"/>
              <a:sym typeface="Rubik"/>
            </a:endParaRPr>
          </a:p>
          <a:p>
            <a:pPr marL="457200" indent="-457200">
              <a:lnSpc>
                <a:spcPct val="120000"/>
              </a:lnSpc>
              <a:buSzPts val="2000"/>
              <a:buFont typeface="+mj-lt"/>
              <a:buAutoNum type="arabicPeriod"/>
            </a:pPr>
            <a:r>
              <a:rPr lang="ru-RU" sz="1800" b="0" i="0" dirty="0">
                <a:solidFill>
                  <a:schemeClr val="tx1">
                    <a:lumMod val="65000"/>
                    <a:lumOff val="35000"/>
                  </a:schemeClr>
                </a:solidFill>
                <a:effectLst/>
                <a:latin typeface="+mj-lt"/>
              </a:rPr>
              <a:t>Мета-теги для </a:t>
            </a:r>
            <a:r>
              <a:rPr lang="en-US" sz="1800" b="0" i="0" dirty="0">
                <a:solidFill>
                  <a:schemeClr val="tx1">
                    <a:lumMod val="65000"/>
                    <a:lumOff val="35000"/>
                  </a:schemeClr>
                </a:solidFill>
                <a:effectLst/>
                <a:latin typeface="+mj-lt"/>
              </a:rPr>
              <a:t>SEO</a:t>
            </a:r>
          </a:p>
          <a:p>
            <a:pPr marL="457200" indent="-457200">
              <a:lnSpc>
                <a:spcPct val="120000"/>
              </a:lnSpc>
              <a:buSzPts val="2000"/>
              <a:buFont typeface="+mj-lt"/>
              <a:buAutoNum type="arabicPeriod"/>
            </a:pPr>
            <a:r>
              <a:rPr lang="ru-RU" sz="1800" dirty="0">
                <a:solidFill>
                  <a:schemeClr val="tx1">
                    <a:lumMod val="65000"/>
                    <a:lumOff val="35000"/>
                  </a:schemeClr>
                </a:solidFill>
                <a:latin typeface="+mj-lt"/>
              </a:rPr>
              <a:t>Использование с</a:t>
            </a:r>
            <a:r>
              <a:rPr lang="ru-RU" sz="1800" b="0" i="0" dirty="0">
                <a:solidFill>
                  <a:schemeClr val="tx1">
                    <a:lumMod val="65000"/>
                    <a:lumOff val="35000"/>
                  </a:schemeClr>
                </a:solidFill>
                <a:effectLst/>
                <a:latin typeface="+mj-lt"/>
              </a:rPr>
              <a:t>ловарей и Микро-разметка (</a:t>
            </a:r>
            <a:r>
              <a:rPr lang="en-US" sz="1800" b="0" i="0" dirty="0">
                <a:solidFill>
                  <a:schemeClr val="tx1">
                    <a:lumMod val="65000"/>
                    <a:lumOff val="35000"/>
                  </a:schemeClr>
                </a:solidFill>
                <a:effectLst/>
                <a:latin typeface="+mj-lt"/>
                <a:hlinkClick r:id="rId7"/>
              </a:rPr>
              <a:t>Schema.org</a:t>
            </a:r>
            <a:r>
              <a:rPr lang="ru-RU" sz="1800" dirty="0">
                <a:solidFill>
                  <a:schemeClr val="tx1">
                    <a:lumMod val="65000"/>
                    <a:lumOff val="35000"/>
                  </a:schemeClr>
                </a:solidFill>
                <a:latin typeface="+mj-lt"/>
              </a:rPr>
              <a:t>,</a:t>
            </a:r>
            <a:r>
              <a:rPr lang="en-US" sz="1800" b="0" i="0" dirty="0">
                <a:solidFill>
                  <a:schemeClr val="tx1">
                    <a:lumMod val="65000"/>
                    <a:lumOff val="35000"/>
                  </a:schemeClr>
                </a:solidFill>
                <a:effectLst/>
                <a:latin typeface="+mj-lt"/>
              </a:rPr>
              <a:t> </a:t>
            </a:r>
            <a:r>
              <a:rPr lang="en-US" sz="1800" b="0" i="0" dirty="0">
                <a:solidFill>
                  <a:schemeClr val="tx1">
                    <a:lumMod val="65000"/>
                    <a:lumOff val="35000"/>
                  </a:schemeClr>
                </a:solidFill>
                <a:effectLst/>
                <a:latin typeface="+mj-lt"/>
                <a:hlinkClick r:id="rId8"/>
              </a:rPr>
              <a:t>Open</a:t>
            </a:r>
            <a:r>
              <a:rPr lang="ru-RU" sz="1800" b="0" i="0" dirty="0">
                <a:solidFill>
                  <a:schemeClr val="tx1">
                    <a:lumMod val="65000"/>
                    <a:lumOff val="35000"/>
                  </a:schemeClr>
                </a:solidFill>
                <a:effectLst/>
                <a:latin typeface="+mj-lt"/>
                <a:hlinkClick r:id="rId8"/>
              </a:rPr>
              <a:t>_</a:t>
            </a:r>
            <a:r>
              <a:rPr lang="en-US" sz="1800" b="0" i="0" dirty="0">
                <a:solidFill>
                  <a:schemeClr val="tx1">
                    <a:lumMod val="65000"/>
                    <a:lumOff val="35000"/>
                  </a:schemeClr>
                </a:solidFill>
                <a:effectLst/>
                <a:latin typeface="+mj-lt"/>
                <a:hlinkClick r:id="rId8"/>
              </a:rPr>
              <a:t>Graph</a:t>
            </a:r>
            <a:r>
              <a:rPr lang="en-US" sz="1800" b="0" i="0" dirty="0">
                <a:solidFill>
                  <a:schemeClr val="tx1">
                    <a:lumMod val="65000"/>
                    <a:lumOff val="35000"/>
                  </a:schemeClr>
                </a:solidFill>
                <a:effectLst/>
                <a:latin typeface="+mj-lt"/>
              </a:rPr>
              <a:t>, Dublin</a:t>
            </a:r>
            <a:r>
              <a:rPr lang="ru-RU" sz="1800" b="0" i="0" dirty="0">
                <a:solidFill>
                  <a:schemeClr val="tx1">
                    <a:lumMod val="65000"/>
                    <a:lumOff val="35000"/>
                  </a:schemeClr>
                </a:solidFill>
                <a:effectLst/>
                <a:latin typeface="+mj-lt"/>
              </a:rPr>
              <a:t>_</a:t>
            </a:r>
            <a:r>
              <a:rPr lang="en-US" sz="1800" b="0" i="0" dirty="0">
                <a:solidFill>
                  <a:schemeClr val="tx1">
                    <a:lumMod val="65000"/>
                    <a:lumOff val="35000"/>
                  </a:schemeClr>
                </a:solidFill>
                <a:effectLst/>
                <a:latin typeface="+mj-lt"/>
              </a:rPr>
              <a:t>Core</a:t>
            </a:r>
            <a:r>
              <a:rPr lang="ru-RU" sz="1800" b="0" i="0" dirty="0">
                <a:solidFill>
                  <a:schemeClr val="tx1">
                    <a:lumMod val="65000"/>
                    <a:lumOff val="35000"/>
                  </a:schemeClr>
                </a:solidFill>
                <a:effectLst/>
                <a:latin typeface="+mj-lt"/>
              </a:rPr>
              <a:t>)</a:t>
            </a:r>
            <a:endParaRPr lang="en-US" sz="1800" b="0" i="0" dirty="0">
              <a:solidFill>
                <a:schemeClr val="tx1">
                  <a:lumMod val="65000"/>
                  <a:lumOff val="35000"/>
                </a:schemeClr>
              </a:solidFill>
              <a:effectLst/>
              <a:latin typeface="+mj-lt"/>
            </a:endParaRPr>
          </a:p>
          <a:p>
            <a:pPr marL="457200" indent="-457200">
              <a:lnSpc>
                <a:spcPct val="120000"/>
              </a:lnSpc>
              <a:buSzPts val="2000"/>
              <a:buFont typeface="+mj-lt"/>
              <a:buAutoNum type="arabicPeriod"/>
            </a:pPr>
            <a:r>
              <a:rPr lang="ru-RU" sz="1800" b="0" i="0" dirty="0">
                <a:solidFill>
                  <a:schemeClr val="tx1">
                    <a:lumMod val="65000"/>
                    <a:lumOff val="35000"/>
                  </a:schemeClr>
                </a:solidFill>
                <a:effectLst/>
                <a:latin typeface="+mj-lt"/>
              </a:rPr>
              <a:t>Способы генерации страниц                                                 или головная боль в </a:t>
            </a:r>
            <a:r>
              <a:rPr lang="en-US" sz="1800" b="0" i="0" dirty="0">
                <a:solidFill>
                  <a:schemeClr val="tx1">
                    <a:lumMod val="65000"/>
                    <a:lumOff val="35000"/>
                  </a:schemeClr>
                </a:solidFill>
                <a:effectLst/>
                <a:latin typeface="+mj-lt"/>
              </a:rPr>
              <a:t>SEO</a:t>
            </a:r>
            <a:r>
              <a:rPr lang="ru-RU" sz="1800" b="0" i="0" dirty="0">
                <a:solidFill>
                  <a:schemeClr val="tx1">
                    <a:lumMod val="65000"/>
                    <a:lumOff val="35000"/>
                  </a:schemeClr>
                </a:solidFill>
                <a:effectLst/>
                <a:latin typeface="+mj-lt"/>
              </a:rPr>
              <a:t> оптимизации</a:t>
            </a:r>
            <a:endParaRPr lang="en-US" sz="1800" b="0" i="0" dirty="0">
              <a:solidFill>
                <a:schemeClr val="tx1">
                  <a:lumMod val="65000"/>
                  <a:lumOff val="35000"/>
                </a:schemeClr>
              </a:solidFill>
              <a:effectLst/>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6" name="Google Shape;116;p3"/>
          <p:cNvPicPr preferRelativeResize="0"/>
          <p:nvPr/>
        </p:nvPicPr>
        <p:blipFill rotWithShape="1">
          <a:blip r:embed="rId3">
            <a:alphaModFix/>
          </a:blip>
          <a:srcRect/>
          <a:stretch/>
        </p:blipFill>
        <p:spPr>
          <a:xfrm>
            <a:off x="536142" y="743874"/>
            <a:ext cx="2055033" cy="1650763"/>
          </a:xfrm>
          <a:prstGeom prst="rect">
            <a:avLst/>
          </a:prstGeom>
          <a:noFill/>
          <a:ln>
            <a:noFill/>
          </a:ln>
        </p:spPr>
      </p:pic>
      <p:grpSp>
        <p:nvGrpSpPr>
          <p:cNvPr id="19" name="Группа 18">
            <a:extLst>
              <a:ext uri="{FF2B5EF4-FFF2-40B4-BE49-F238E27FC236}">
                <a16:creationId xmlns:a16="http://schemas.microsoft.com/office/drawing/2014/main" id="{391C0F58-828F-49FD-81F1-8BA3B25F5B3C}"/>
              </a:ext>
            </a:extLst>
          </p:cNvPr>
          <p:cNvGrpSpPr/>
          <p:nvPr/>
        </p:nvGrpSpPr>
        <p:grpSpPr>
          <a:xfrm>
            <a:off x="263778" y="3215193"/>
            <a:ext cx="5400422" cy="2681917"/>
            <a:chOff x="79627" y="1121733"/>
            <a:chExt cx="6060139" cy="2681917"/>
          </a:xfrm>
        </p:grpSpPr>
        <p:sp>
          <p:nvSpPr>
            <p:cNvPr id="111" name="Google Shape;111;p3"/>
            <p:cNvSpPr/>
            <p:nvPr/>
          </p:nvSpPr>
          <p:spPr>
            <a:xfrm>
              <a:off x="79627" y="1121733"/>
              <a:ext cx="6060139" cy="2681917"/>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2" name="TextBox 11">
              <a:extLst>
                <a:ext uri="{FF2B5EF4-FFF2-40B4-BE49-F238E27FC236}">
                  <a16:creationId xmlns:a16="http://schemas.microsoft.com/office/drawing/2014/main" id="{C6487B9C-F966-494D-B884-3053823621E8}"/>
                </a:ext>
              </a:extLst>
            </p:cNvPr>
            <p:cNvSpPr txBox="1"/>
            <p:nvPr/>
          </p:nvSpPr>
          <p:spPr>
            <a:xfrm>
              <a:off x="139699" y="1360086"/>
              <a:ext cx="5867401" cy="954107"/>
            </a:xfrm>
            <a:prstGeom prst="rect">
              <a:avLst/>
            </a:prstGeom>
            <a:noFill/>
          </p:spPr>
          <p:txBody>
            <a:bodyPr wrap="square">
              <a:spAutoFit/>
            </a:bodyPr>
            <a:lstStyle/>
            <a:p>
              <a:r>
                <a:rPr lang="ru-RU" b="1" i="0" dirty="0" err="1">
                  <a:solidFill>
                    <a:srgbClr val="202122"/>
                  </a:solidFill>
                  <a:effectLst/>
                  <a:latin typeface="Arial" panose="020B0604020202020204" pitchFamily="34" charset="0"/>
                </a:rPr>
                <a:t>Поиско́вая</a:t>
              </a:r>
              <a:r>
                <a:rPr lang="ru-RU" b="1" i="0" dirty="0">
                  <a:solidFill>
                    <a:srgbClr val="202122"/>
                  </a:solidFill>
                  <a:effectLst/>
                  <a:latin typeface="Arial" panose="020B0604020202020204" pitchFamily="34" charset="0"/>
                </a:rPr>
                <a:t> </a:t>
              </a:r>
              <a:r>
                <a:rPr lang="ru-RU" b="1" i="0" dirty="0" err="1">
                  <a:solidFill>
                    <a:srgbClr val="202122"/>
                  </a:solidFill>
                  <a:effectLst/>
                  <a:latin typeface="Arial" panose="020B0604020202020204" pitchFamily="34" charset="0"/>
                </a:rPr>
                <a:t>оптимиза́ция</a:t>
              </a:r>
              <a:r>
                <a:rPr lang="ru-RU" b="0"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a:t>
              </a:r>
              <a:r>
                <a:rPr lang="ru-RU" b="0" i="1" dirty="0">
                  <a:solidFill>
                    <a:srgbClr val="202122"/>
                  </a:solidFill>
                  <a:effectLst/>
                  <a:latin typeface="Arial" panose="020B0604020202020204" pitchFamily="34" charset="0"/>
                </a:rPr>
                <a:t>SEO</a:t>
              </a:r>
              <a:r>
                <a:rPr lang="en-US" b="0" i="0" dirty="0">
                  <a:solidFill>
                    <a:srgbClr val="202122"/>
                  </a:solidFill>
                  <a:effectLst/>
                  <a:latin typeface="Arial" panose="020B0604020202020204" pitchFamily="34" charset="0"/>
                </a:rPr>
                <a:t>) </a:t>
              </a:r>
              <a:r>
                <a:rPr lang="ru-RU" b="0" i="0" dirty="0">
                  <a:solidFill>
                    <a:srgbClr val="202122"/>
                  </a:solidFill>
                  <a:effectLst/>
                  <a:latin typeface="Arial" panose="020B0604020202020204" pitchFamily="34" charset="0"/>
                </a:rPr>
                <a:t>— </a:t>
              </a:r>
              <a:r>
                <a:rPr lang="ru-RU" dirty="0">
                  <a:solidFill>
                    <a:schemeClr val="tx1">
                      <a:lumMod val="95000"/>
                      <a:lumOff val="5000"/>
                    </a:schemeClr>
                  </a:solidFill>
                  <a:effectLst/>
                  <a:latin typeface="Arial" panose="020B0604020202020204" pitchFamily="34" charset="0"/>
                </a:rPr>
                <a:t>внутренняя</a:t>
              </a:r>
              <a:r>
                <a:rPr lang="ru-RU" dirty="0">
                  <a:solidFill>
                    <a:schemeClr val="tx1">
                      <a:lumMod val="95000"/>
                      <a:lumOff val="5000"/>
                    </a:schemeClr>
                  </a:solidFill>
                  <a:latin typeface="Arial" panose="020B0604020202020204" pitchFamily="34" charset="0"/>
                </a:rPr>
                <a:t> </a:t>
              </a:r>
              <a:r>
                <a:rPr lang="ru-RU" dirty="0">
                  <a:solidFill>
                    <a:schemeClr val="tx1">
                      <a:lumMod val="95000"/>
                      <a:lumOff val="5000"/>
                    </a:schemeClr>
                  </a:solidFill>
                  <a:effectLst/>
                  <a:latin typeface="Arial" panose="020B0604020202020204" pitchFamily="34" charset="0"/>
                </a:rPr>
                <a:t>и внешняя оптимизации для поднятия позиций сайта в </a:t>
              </a:r>
              <a:r>
                <a:rPr lang="ru-RU" u="none" strike="noStrike" dirty="0">
                  <a:solidFill>
                    <a:schemeClr val="tx1">
                      <a:lumMod val="95000"/>
                      <a:lumOff val="5000"/>
                    </a:schemeClr>
                  </a:solidFill>
                  <a:effectLst/>
                  <a:latin typeface="Arial" panose="020B0604020202020204" pitchFamily="34" charset="0"/>
                </a:rPr>
                <a:t>поисковых результатах </a:t>
              </a:r>
              <a:r>
                <a:rPr lang="ru-RU" dirty="0">
                  <a:solidFill>
                    <a:schemeClr val="tx1">
                      <a:lumMod val="95000"/>
                      <a:lumOff val="5000"/>
                    </a:schemeClr>
                  </a:solidFill>
                  <a:effectLst/>
                  <a:latin typeface="Arial" panose="020B0604020202020204" pitchFamily="34" charset="0"/>
                </a:rPr>
                <a:t>по определённым запросам пользователей, с целью увеличения </a:t>
              </a:r>
              <a:r>
                <a:rPr lang="ru-RU" u="none" strike="noStrike" dirty="0">
                  <a:solidFill>
                    <a:schemeClr val="tx1">
                      <a:lumMod val="95000"/>
                      <a:lumOff val="5000"/>
                    </a:schemeClr>
                  </a:solidFill>
                  <a:effectLst/>
                  <a:latin typeface="Arial" panose="020B0604020202020204" pitchFamily="34" charset="0"/>
                </a:rPr>
                <a:t>сетевого трафика</a:t>
              </a:r>
              <a:r>
                <a:rPr lang="ru-RU" dirty="0">
                  <a:solidFill>
                    <a:schemeClr val="tx1">
                      <a:lumMod val="95000"/>
                      <a:lumOff val="5000"/>
                    </a:schemeClr>
                  </a:solidFill>
                  <a:effectLst/>
                  <a:latin typeface="Arial" panose="020B0604020202020204" pitchFamily="34" charset="0"/>
                </a:rPr>
                <a:t>.</a:t>
              </a:r>
              <a:endParaRPr lang="ru-RU" dirty="0"/>
            </a:p>
          </p:txBody>
        </p:sp>
        <p:sp>
          <p:nvSpPr>
            <p:cNvPr id="16" name="TextBox 15">
              <a:extLst>
                <a:ext uri="{FF2B5EF4-FFF2-40B4-BE49-F238E27FC236}">
                  <a16:creationId xmlns:a16="http://schemas.microsoft.com/office/drawing/2014/main" id="{651823BE-FF64-4904-919C-7E9E3424F79C}"/>
                </a:ext>
              </a:extLst>
            </p:cNvPr>
            <p:cNvSpPr txBox="1"/>
            <p:nvPr/>
          </p:nvSpPr>
          <p:spPr>
            <a:xfrm>
              <a:off x="79627" y="2690336"/>
              <a:ext cx="5867401" cy="738664"/>
            </a:xfrm>
            <a:prstGeom prst="rect">
              <a:avLst/>
            </a:prstGeom>
            <a:noFill/>
          </p:spPr>
          <p:txBody>
            <a:bodyPr wrap="square">
              <a:spAutoFit/>
            </a:bodyPr>
            <a:lstStyle/>
            <a:p>
              <a:r>
                <a:rPr lang="ru-RU" b="0" i="0" dirty="0">
                  <a:solidFill>
                    <a:srgbClr val="202122"/>
                  </a:solidFill>
                  <a:effectLst/>
                  <a:latin typeface="Arial" panose="020B0604020202020204" pitchFamily="34" charset="0"/>
                </a:rPr>
                <a:t>SEO - может быть ориентировано на различные </a:t>
              </a:r>
            </a:p>
            <a:p>
              <a:r>
                <a:rPr lang="ru-RU" b="0" i="0" dirty="0">
                  <a:solidFill>
                    <a:srgbClr val="202122"/>
                  </a:solidFill>
                  <a:effectLst/>
                  <a:latin typeface="Arial" panose="020B0604020202020204" pitchFamily="34" charset="0"/>
                </a:rPr>
                <a:t>(</a:t>
              </a:r>
              <a:r>
                <a:rPr lang="ru-RU" dirty="0">
                  <a:solidFill>
                    <a:srgbClr val="202122"/>
                  </a:solidFill>
                  <a:latin typeface="Arial" panose="020B0604020202020204" pitchFamily="34" charset="0"/>
                </a:rPr>
                <a:t>ключевые слова / </a:t>
              </a:r>
              <a:r>
                <a:rPr lang="ru-RU" b="0" i="0" dirty="0">
                  <a:solidFill>
                    <a:srgbClr val="202122"/>
                  </a:solidFill>
                  <a:effectLst/>
                  <a:latin typeface="Arial" panose="020B0604020202020204" pitchFamily="34" charset="0"/>
                </a:rPr>
                <a:t>виды поиска), товары, услуги, изображения, видеоролики, новости...</a:t>
              </a:r>
              <a:endParaRPr lang="ru-RU" dirty="0"/>
            </a:p>
          </p:txBody>
        </p:sp>
      </p:grpSp>
      <p:pic>
        <p:nvPicPr>
          <p:cNvPr id="14" name="Рисунок 13">
            <a:extLst>
              <a:ext uri="{FF2B5EF4-FFF2-40B4-BE49-F238E27FC236}">
                <a16:creationId xmlns:a16="http://schemas.microsoft.com/office/drawing/2014/main" id="{0DAA7BE8-F735-45A2-A6A0-86DBD725EF01}"/>
              </a:ext>
            </a:extLst>
          </p:cNvPr>
          <p:cNvPicPr>
            <a:picLocks noChangeAspect="1"/>
          </p:cNvPicPr>
          <p:nvPr/>
        </p:nvPicPr>
        <p:blipFill>
          <a:blip r:embed="rId4"/>
          <a:stretch>
            <a:fillRect/>
          </a:stretch>
        </p:blipFill>
        <p:spPr>
          <a:xfrm>
            <a:off x="6147410" y="596201"/>
            <a:ext cx="6044590" cy="5826788"/>
          </a:xfrm>
          <a:prstGeom prst="rect">
            <a:avLst/>
          </a:prstGeom>
        </p:spPr>
      </p:pic>
      <p:grpSp>
        <p:nvGrpSpPr>
          <p:cNvPr id="11" name="Группа 10">
            <a:extLst>
              <a:ext uri="{FF2B5EF4-FFF2-40B4-BE49-F238E27FC236}">
                <a16:creationId xmlns:a16="http://schemas.microsoft.com/office/drawing/2014/main" id="{9CEF94FA-C1F5-46D1-A56E-3FE39AF1B97C}"/>
              </a:ext>
            </a:extLst>
          </p:cNvPr>
          <p:cNvGrpSpPr/>
          <p:nvPr/>
        </p:nvGrpSpPr>
        <p:grpSpPr>
          <a:xfrm>
            <a:off x="3132630" y="960890"/>
            <a:ext cx="3944927" cy="722160"/>
            <a:chOff x="3763973" y="394943"/>
            <a:chExt cx="3944927" cy="722160"/>
          </a:xfrm>
        </p:grpSpPr>
        <p:sp>
          <p:nvSpPr>
            <p:cNvPr id="10" name="TextBox 9">
              <a:extLst>
                <a:ext uri="{FF2B5EF4-FFF2-40B4-BE49-F238E27FC236}">
                  <a16:creationId xmlns:a16="http://schemas.microsoft.com/office/drawing/2014/main" id="{49BEC905-32E1-486C-9AFD-5A956B7533B7}"/>
                </a:ext>
              </a:extLst>
            </p:cNvPr>
            <p:cNvSpPr txBox="1"/>
            <p:nvPr/>
          </p:nvSpPr>
          <p:spPr>
            <a:xfrm>
              <a:off x="3763973" y="394943"/>
              <a:ext cx="3944927" cy="535531"/>
            </a:xfrm>
            <a:prstGeom prst="rect">
              <a:avLst/>
            </a:prstGeom>
            <a:noFill/>
          </p:spPr>
          <p:txBody>
            <a:bodyPr wrap="square">
              <a:spAutoFit/>
            </a:bodyPr>
            <a:lstStyle/>
            <a:p>
              <a:pPr>
                <a:lnSpc>
                  <a:spcPct val="90000"/>
                </a:lnSpc>
                <a:buClr>
                  <a:schemeClr val="dk1"/>
                </a:buClr>
                <a:buSzPts val="4400"/>
              </a:pPr>
              <a:r>
                <a:rPr lang="ru-RU" sz="3200" dirty="0">
                  <a:solidFill>
                    <a:srgbClr val="489FDF"/>
                  </a:solidFill>
                  <a:latin typeface="+mn-lt"/>
                  <a:ea typeface="Rubik"/>
                  <a:cs typeface="Rubik"/>
                  <a:sym typeface="Rubik"/>
                </a:rPr>
                <a:t>Что такое </a:t>
              </a:r>
              <a:r>
                <a:rPr lang="en-US" sz="3200" dirty="0">
                  <a:solidFill>
                    <a:srgbClr val="489FDF"/>
                  </a:solidFill>
                  <a:latin typeface="+mn-lt"/>
                  <a:ea typeface="Rubik"/>
                  <a:cs typeface="Rubik"/>
                  <a:sym typeface="Rubik"/>
                </a:rPr>
                <a:t>SEO</a:t>
              </a:r>
              <a:r>
                <a:rPr lang="ru-RU" sz="3200" dirty="0">
                  <a:solidFill>
                    <a:srgbClr val="489FDF"/>
                  </a:solidFill>
                  <a:latin typeface="+mn-lt"/>
                  <a:ea typeface="Rubik"/>
                  <a:cs typeface="Rubik"/>
                  <a:sym typeface="Rubik"/>
                </a:rPr>
                <a:t> ?</a:t>
              </a:r>
              <a:endParaRPr lang="en-US" sz="3200" dirty="0">
                <a:solidFill>
                  <a:srgbClr val="489FDF"/>
                </a:solidFill>
                <a:latin typeface="+mn-lt"/>
                <a:ea typeface="Rubik"/>
                <a:cs typeface="Rubik"/>
                <a:sym typeface="Rubik"/>
              </a:endParaRPr>
            </a:p>
          </p:txBody>
        </p:sp>
        <p:sp>
          <p:nvSpPr>
            <p:cNvPr id="18" name="TextBox 17">
              <a:extLst>
                <a:ext uri="{FF2B5EF4-FFF2-40B4-BE49-F238E27FC236}">
                  <a16:creationId xmlns:a16="http://schemas.microsoft.com/office/drawing/2014/main" id="{48CF5F28-3820-40EE-87F2-FDB89BDBAA06}"/>
                </a:ext>
              </a:extLst>
            </p:cNvPr>
            <p:cNvSpPr txBox="1"/>
            <p:nvPr/>
          </p:nvSpPr>
          <p:spPr>
            <a:xfrm>
              <a:off x="4552844" y="809326"/>
              <a:ext cx="2628521" cy="307777"/>
            </a:xfrm>
            <a:prstGeom prst="rect">
              <a:avLst/>
            </a:prstGeom>
            <a:noFill/>
          </p:spPr>
          <p:txBody>
            <a:bodyPr wrap="square">
              <a:spAutoFit/>
            </a:bodyPr>
            <a:lstStyle/>
            <a:p>
              <a:r>
                <a:rPr lang="ru-RU" dirty="0">
                  <a:solidFill>
                    <a:schemeClr val="accent1">
                      <a:lumMod val="60000"/>
                      <a:lumOff val="40000"/>
                    </a:schemeClr>
                  </a:solidFill>
                </a:rPr>
                <a:t>(</a:t>
              </a:r>
              <a:r>
                <a:rPr lang="en-US" b="0" i="1" dirty="0">
                  <a:solidFill>
                    <a:schemeClr val="accent1">
                      <a:lumMod val="60000"/>
                      <a:lumOff val="40000"/>
                    </a:schemeClr>
                  </a:solidFill>
                  <a:effectLst/>
                  <a:latin typeface="Arial" panose="020B0604020202020204" pitchFamily="34" charset="0"/>
                </a:rPr>
                <a:t>Search Engine Optimization</a:t>
              </a:r>
              <a:r>
                <a:rPr lang="ru-RU" dirty="0">
                  <a:solidFill>
                    <a:schemeClr val="accent1">
                      <a:lumMod val="60000"/>
                      <a:lumOff val="40000"/>
                    </a:schemeClr>
                  </a:solidFill>
                </a:rPr>
                <a: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4" name="Google Shape;204;p12"/>
          <p:cNvPicPr preferRelativeResize="0"/>
          <p:nvPr/>
        </p:nvPicPr>
        <p:blipFill rotWithShape="1">
          <a:blip r:embed="rId3">
            <a:alphaModFix/>
          </a:blip>
          <a:srcRect/>
          <a:stretch/>
        </p:blipFill>
        <p:spPr>
          <a:xfrm>
            <a:off x="32432" y="5856488"/>
            <a:ext cx="12192000" cy="1001512"/>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4521201" y="4196005"/>
            <a:ext cx="4273550" cy="2658265"/>
          </a:xfrm>
          <a:prstGeom prst="rect">
            <a:avLst/>
          </a:prstGeom>
          <a:noFill/>
          <a:ln>
            <a:noFill/>
          </a:ln>
        </p:spPr>
      </p:pic>
      <p:sp>
        <p:nvSpPr>
          <p:cNvPr id="14" name="TextBox 13">
            <a:extLst>
              <a:ext uri="{FF2B5EF4-FFF2-40B4-BE49-F238E27FC236}">
                <a16:creationId xmlns:a16="http://schemas.microsoft.com/office/drawing/2014/main" id="{856A81A9-455A-49F4-812F-88AF6E5439B4}"/>
              </a:ext>
            </a:extLst>
          </p:cNvPr>
          <p:cNvSpPr txBox="1"/>
          <p:nvPr/>
        </p:nvSpPr>
        <p:spPr>
          <a:xfrm>
            <a:off x="2698751" y="292571"/>
            <a:ext cx="6096000" cy="494751"/>
          </a:xfrm>
          <a:prstGeom prst="rect">
            <a:avLst/>
          </a:prstGeom>
          <a:noFill/>
        </p:spPr>
        <p:txBody>
          <a:bodyPr wrap="square">
            <a:spAutoFit/>
          </a:bodyPr>
          <a:lstStyle/>
          <a:p>
            <a:pPr marR="0" lvl="0" algn="ctr" rtl="0">
              <a:lnSpc>
                <a:spcPct val="120000"/>
              </a:lnSpc>
              <a:spcBef>
                <a:spcPts val="0"/>
              </a:spcBef>
              <a:spcAft>
                <a:spcPts val="0"/>
              </a:spcAft>
              <a:buClr>
                <a:srgbClr val="000000"/>
              </a:buClr>
              <a:buSzPts val="2000"/>
            </a:pPr>
            <a:r>
              <a:rPr lang="ru-RU" sz="2400" b="1" dirty="0">
                <a:solidFill>
                  <a:srgbClr val="F1B828"/>
                </a:solidFill>
                <a:latin typeface="+mn-lt"/>
                <a:ea typeface="Rubik"/>
                <a:cs typeface="Rubik"/>
                <a:sym typeface="Rubik"/>
              </a:rPr>
              <a:t>Основные </a:t>
            </a:r>
            <a:r>
              <a:rPr lang="en-US" sz="2400" b="1" dirty="0">
                <a:solidFill>
                  <a:srgbClr val="F1B828"/>
                </a:solidFill>
                <a:latin typeface="+mn-lt"/>
                <a:ea typeface="Rubik"/>
                <a:cs typeface="Rubik"/>
                <a:sym typeface="Rubik"/>
              </a:rPr>
              <a:t>SEO </a:t>
            </a:r>
            <a:r>
              <a:rPr lang="ru-RU" sz="2400" b="1" dirty="0">
                <a:solidFill>
                  <a:srgbClr val="F1B828"/>
                </a:solidFill>
                <a:latin typeface="+mn-lt"/>
                <a:ea typeface="Rubik"/>
                <a:cs typeface="Rubik"/>
                <a:sym typeface="Rubik"/>
              </a:rPr>
              <a:t>требования</a:t>
            </a:r>
          </a:p>
        </p:txBody>
      </p:sp>
      <p:grpSp>
        <p:nvGrpSpPr>
          <p:cNvPr id="15" name="Группа 14">
            <a:extLst>
              <a:ext uri="{FF2B5EF4-FFF2-40B4-BE49-F238E27FC236}">
                <a16:creationId xmlns:a16="http://schemas.microsoft.com/office/drawing/2014/main" id="{334C5B03-8973-4F2F-858B-DF661D5D236B}"/>
              </a:ext>
            </a:extLst>
          </p:cNvPr>
          <p:cNvGrpSpPr/>
          <p:nvPr/>
        </p:nvGrpSpPr>
        <p:grpSpPr>
          <a:xfrm>
            <a:off x="254620" y="2966917"/>
            <a:ext cx="5372102" cy="738664"/>
            <a:chOff x="254620" y="2454902"/>
            <a:chExt cx="5372102" cy="738664"/>
          </a:xfrm>
        </p:grpSpPr>
        <p:sp>
          <p:nvSpPr>
            <p:cNvPr id="202" name="Google Shape;202;p12"/>
            <p:cNvSpPr/>
            <p:nvPr/>
          </p:nvSpPr>
          <p:spPr>
            <a:xfrm>
              <a:off x="254620" y="2501550"/>
              <a:ext cx="437530" cy="432332"/>
            </a:xfrm>
            <a:prstGeom prst="ellipse">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ru-RU" sz="1400" b="0" i="0" u="none" strike="noStrike" cap="none" dirty="0">
                  <a:solidFill>
                    <a:schemeClr val="lt1"/>
                  </a:solidFill>
                  <a:latin typeface="+mn-lt"/>
                  <a:ea typeface="Arial"/>
                  <a:cs typeface="Arial"/>
                  <a:sym typeface="Arial"/>
                </a:rPr>
                <a:t>3</a:t>
              </a:r>
              <a:endParaRPr sz="1400" b="0" i="0" u="none" strike="noStrike" cap="none" dirty="0">
                <a:solidFill>
                  <a:schemeClr val="lt1"/>
                </a:solidFill>
                <a:latin typeface="+mn-lt"/>
                <a:ea typeface="Arial"/>
                <a:cs typeface="Arial"/>
                <a:sym typeface="Arial"/>
              </a:endParaRPr>
            </a:p>
          </p:txBody>
        </p:sp>
        <p:sp>
          <p:nvSpPr>
            <p:cNvPr id="28" name="TextBox 27">
              <a:extLst>
                <a:ext uri="{FF2B5EF4-FFF2-40B4-BE49-F238E27FC236}">
                  <a16:creationId xmlns:a16="http://schemas.microsoft.com/office/drawing/2014/main" id="{B2C94DDF-725B-4F62-A322-B8A36768D0CF}"/>
                </a:ext>
              </a:extLst>
            </p:cNvPr>
            <p:cNvSpPr txBox="1"/>
            <p:nvPr/>
          </p:nvSpPr>
          <p:spPr>
            <a:xfrm>
              <a:off x="806450" y="2454902"/>
              <a:ext cx="4820272" cy="738664"/>
            </a:xfrm>
            <a:prstGeom prst="rect">
              <a:avLst/>
            </a:prstGeom>
            <a:noFill/>
          </p:spPr>
          <p:txBody>
            <a:bodyPr wrap="square">
              <a:spAutoFit/>
            </a:bodyPr>
            <a:lstStyle/>
            <a:p>
              <a:pPr algn="l"/>
              <a:r>
                <a:rPr lang="ru-RU" b="0" i="0" dirty="0">
                  <a:solidFill>
                    <a:srgbClr val="404040"/>
                  </a:solidFill>
                  <a:effectLst/>
                  <a:latin typeface="+mn-lt"/>
                  <a:hlinkClick r:id="rId5"/>
                </a:rPr>
                <a:t>Семантика</a:t>
              </a:r>
              <a:r>
                <a:rPr lang="ru-RU" b="0" i="0" dirty="0">
                  <a:solidFill>
                    <a:srgbClr val="404040"/>
                  </a:solidFill>
                  <a:effectLst/>
                  <a:latin typeface="+mn-lt"/>
                </a:rPr>
                <a:t> - Соблюдение принципов разметки страницы (заголовок, ключевые слова, описание, общая структура)</a:t>
              </a:r>
            </a:p>
          </p:txBody>
        </p:sp>
      </p:grpSp>
      <p:grpSp>
        <p:nvGrpSpPr>
          <p:cNvPr id="12" name="Группа 11">
            <a:extLst>
              <a:ext uri="{FF2B5EF4-FFF2-40B4-BE49-F238E27FC236}">
                <a16:creationId xmlns:a16="http://schemas.microsoft.com/office/drawing/2014/main" id="{921B344A-AE6B-4A27-9055-46B291E9FBA5}"/>
              </a:ext>
            </a:extLst>
          </p:cNvPr>
          <p:cNvGrpSpPr/>
          <p:nvPr/>
        </p:nvGrpSpPr>
        <p:grpSpPr>
          <a:xfrm>
            <a:off x="254523" y="5054107"/>
            <a:ext cx="4823538" cy="738664"/>
            <a:chOff x="256462" y="3979662"/>
            <a:chExt cx="4823538" cy="738664"/>
          </a:xfrm>
        </p:grpSpPr>
        <p:sp>
          <p:nvSpPr>
            <p:cNvPr id="203" name="Google Shape;203;p12"/>
            <p:cNvSpPr/>
            <p:nvPr/>
          </p:nvSpPr>
          <p:spPr>
            <a:xfrm>
              <a:off x="256462" y="4053284"/>
              <a:ext cx="433845" cy="432332"/>
            </a:xfrm>
            <a:prstGeom prst="ellipse">
              <a:avLst/>
            </a:prstGeom>
            <a:solidFill>
              <a:srgbClr val="BCEE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ru-RU" sz="1400" b="0" i="0" u="none" strike="noStrike" cap="none" dirty="0">
                  <a:solidFill>
                    <a:schemeClr val="lt1"/>
                  </a:solidFill>
                  <a:latin typeface="+mn-lt"/>
                  <a:ea typeface="Arial"/>
                  <a:cs typeface="Arial"/>
                  <a:sym typeface="Arial"/>
                </a:rPr>
                <a:t>5</a:t>
              </a:r>
              <a:endParaRPr sz="1400" b="0" i="0" u="none" strike="noStrike" cap="none" dirty="0">
                <a:solidFill>
                  <a:schemeClr val="lt1"/>
                </a:solidFill>
                <a:latin typeface="+mn-lt"/>
                <a:ea typeface="Arial"/>
                <a:cs typeface="Arial"/>
                <a:sym typeface="Arial"/>
              </a:endParaRPr>
            </a:p>
          </p:txBody>
        </p:sp>
        <p:sp>
          <p:nvSpPr>
            <p:cNvPr id="30" name="TextBox 29">
              <a:extLst>
                <a:ext uri="{FF2B5EF4-FFF2-40B4-BE49-F238E27FC236}">
                  <a16:creationId xmlns:a16="http://schemas.microsoft.com/office/drawing/2014/main" id="{4251925E-0136-4006-A016-DD828087B3FD}"/>
                </a:ext>
              </a:extLst>
            </p:cNvPr>
            <p:cNvSpPr txBox="1"/>
            <p:nvPr/>
          </p:nvSpPr>
          <p:spPr>
            <a:xfrm>
              <a:off x="806450" y="3979662"/>
              <a:ext cx="4273550" cy="738664"/>
            </a:xfrm>
            <a:prstGeom prst="rect">
              <a:avLst/>
            </a:prstGeom>
            <a:noFill/>
          </p:spPr>
          <p:txBody>
            <a:bodyPr wrap="square">
              <a:spAutoFit/>
            </a:bodyPr>
            <a:lstStyle/>
            <a:p>
              <a:pPr algn="l"/>
              <a:r>
                <a:rPr lang="ru-RU" b="0" i="0" dirty="0">
                  <a:solidFill>
                    <a:srgbClr val="404040"/>
                  </a:solidFill>
                  <a:effectLst/>
                  <a:latin typeface="+mn-lt"/>
                </a:rPr>
                <a:t>Релевантность</a:t>
              </a:r>
              <a:r>
                <a:rPr lang="en-US" b="0" i="0" dirty="0">
                  <a:solidFill>
                    <a:srgbClr val="404040"/>
                  </a:solidFill>
                  <a:effectLst/>
                  <a:latin typeface="+mn-lt"/>
                </a:rPr>
                <a:t> </a:t>
              </a:r>
              <a:r>
                <a:rPr lang="ru-RU" b="0" i="0" dirty="0">
                  <a:solidFill>
                    <a:srgbClr val="404040"/>
                  </a:solidFill>
                  <a:effectLst/>
                  <a:latin typeface="+mn-lt"/>
                </a:rPr>
                <a:t>и уникальность контента, регулярность обновлений и объём контента (тексты, изображения, видео)</a:t>
              </a:r>
            </a:p>
          </p:txBody>
        </p:sp>
      </p:grpSp>
      <p:grpSp>
        <p:nvGrpSpPr>
          <p:cNvPr id="18" name="Группа 17">
            <a:extLst>
              <a:ext uri="{FF2B5EF4-FFF2-40B4-BE49-F238E27FC236}">
                <a16:creationId xmlns:a16="http://schemas.microsoft.com/office/drawing/2014/main" id="{4FE580E0-F514-477E-85AF-48F76DC863CE}"/>
              </a:ext>
            </a:extLst>
          </p:cNvPr>
          <p:cNvGrpSpPr/>
          <p:nvPr/>
        </p:nvGrpSpPr>
        <p:grpSpPr>
          <a:xfrm>
            <a:off x="254523" y="1007342"/>
            <a:ext cx="5834358" cy="523220"/>
            <a:chOff x="254619" y="768515"/>
            <a:chExt cx="5834358" cy="523220"/>
          </a:xfrm>
        </p:grpSpPr>
        <p:sp>
          <p:nvSpPr>
            <p:cNvPr id="200" name="Google Shape;200;p12"/>
            <p:cNvSpPr/>
            <p:nvPr/>
          </p:nvSpPr>
          <p:spPr>
            <a:xfrm>
              <a:off x="254619" y="811221"/>
              <a:ext cx="446799" cy="432332"/>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ru-RU" sz="1400" b="0" i="0" u="none" strike="noStrike" cap="none" dirty="0">
                  <a:solidFill>
                    <a:schemeClr val="lt1"/>
                  </a:solidFill>
                  <a:latin typeface="+mn-lt"/>
                  <a:ea typeface="Arial"/>
                  <a:cs typeface="Arial"/>
                  <a:sym typeface="Arial"/>
                </a:rPr>
                <a:t>1</a:t>
              </a:r>
              <a:endParaRPr sz="1400" b="0" i="0" u="none" strike="noStrike" cap="none" dirty="0">
                <a:solidFill>
                  <a:schemeClr val="lt1"/>
                </a:solidFill>
                <a:latin typeface="+mn-lt"/>
                <a:ea typeface="Arial"/>
                <a:cs typeface="Arial"/>
                <a:sym typeface="Arial"/>
              </a:endParaRPr>
            </a:p>
          </p:txBody>
        </p:sp>
        <p:sp>
          <p:nvSpPr>
            <p:cNvPr id="31" name="TextBox 30">
              <a:extLst>
                <a:ext uri="{FF2B5EF4-FFF2-40B4-BE49-F238E27FC236}">
                  <a16:creationId xmlns:a16="http://schemas.microsoft.com/office/drawing/2014/main" id="{C4E2BE25-AA80-49B8-9559-74C31EFA3FDF}"/>
                </a:ext>
              </a:extLst>
            </p:cNvPr>
            <p:cNvSpPr txBox="1"/>
            <p:nvPr/>
          </p:nvSpPr>
          <p:spPr>
            <a:xfrm>
              <a:off x="799331" y="768515"/>
              <a:ext cx="5289646" cy="523220"/>
            </a:xfrm>
            <a:prstGeom prst="rect">
              <a:avLst/>
            </a:prstGeom>
            <a:noFill/>
          </p:spPr>
          <p:txBody>
            <a:bodyPr wrap="square">
              <a:spAutoFit/>
            </a:bodyPr>
            <a:lstStyle/>
            <a:p>
              <a:r>
                <a:rPr lang="ru-RU" b="0" i="0" dirty="0">
                  <a:solidFill>
                    <a:srgbClr val="404040"/>
                  </a:solidFill>
                  <a:effectLst/>
                  <a:latin typeface="+mn-lt"/>
                </a:rPr>
                <a:t>Скорость загрузки страницы</a:t>
              </a:r>
              <a:endParaRPr lang="en-US" b="0" i="0" dirty="0">
                <a:solidFill>
                  <a:srgbClr val="404040"/>
                </a:solidFill>
                <a:effectLst/>
                <a:latin typeface="+mn-lt"/>
              </a:endParaRPr>
            </a:p>
            <a:p>
              <a:r>
                <a:rPr lang="en-US" b="0" i="0" dirty="0">
                  <a:solidFill>
                    <a:srgbClr val="404040"/>
                  </a:solidFill>
                  <a:effectLst/>
                  <a:latin typeface="+mn-lt"/>
                </a:rPr>
                <a:t>  [</a:t>
              </a:r>
              <a:r>
                <a:rPr lang="en-US" b="0" i="0" dirty="0" err="1">
                  <a:solidFill>
                    <a:srgbClr val="404040"/>
                  </a:solidFill>
                  <a:effectLst/>
                  <a:latin typeface="+mn-lt"/>
                  <a:hlinkClick r:id="rId6"/>
                </a:rPr>
                <a:t>pagespeed</a:t>
              </a:r>
              <a:r>
                <a:rPr lang="en-US" b="0" i="0" dirty="0">
                  <a:solidFill>
                    <a:srgbClr val="404040"/>
                  </a:solidFill>
                  <a:effectLst/>
                  <a:latin typeface="+mn-lt"/>
                </a:rPr>
                <a:t>, </a:t>
              </a:r>
              <a:r>
                <a:rPr lang="en-US" b="0" i="0" dirty="0">
                  <a:solidFill>
                    <a:srgbClr val="404040"/>
                  </a:solidFill>
                  <a:effectLst/>
                  <a:latin typeface="+mn-lt"/>
                  <a:hlinkClick r:id="rId7"/>
                </a:rPr>
                <a:t>mobile-friendly</a:t>
              </a:r>
              <a:r>
                <a:rPr lang="en-US" b="0" i="0" dirty="0">
                  <a:solidFill>
                    <a:srgbClr val="404040"/>
                  </a:solidFill>
                  <a:effectLst/>
                  <a:latin typeface="+mn-lt"/>
                </a:rPr>
                <a:t>,</a:t>
              </a:r>
              <a:r>
                <a:rPr lang="ru-RU" b="0" i="0" dirty="0">
                  <a:solidFill>
                    <a:srgbClr val="404040"/>
                  </a:solidFill>
                  <a:effectLst/>
                  <a:latin typeface="+mn-lt"/>
                </a:rPr>
                <a:t> </a:t>
              </a:r>
              <a:r>
                <a:rPr lang="en-US" b="0" dirty="0">
                  <a:solidFill>
                    <a:srgbClr val="202124"/>
                  </a:solidFill>
                  <a:effectLst/>
                  <a:latin typeface="+mn-lt"/>
                  <a:hlinkClick r:id="rId8"/>
                </a:rPr>
                <a:t>Measure</a:t>
              </a:r>
              <a:r>
                <a:rPr lang="en-US" dirty="0">
                  <a:solidFill>
                    <a:srgbClr val="202124"/>
                  </a:solidFill>
                  <a:latin typeface="+mn-lt"/>
                </a:rPr>
                <a:t>,</a:t>
              </a:r>
              <a:r>
                <a:rPr lang="en-US" b="0" i="0" dirty="0">
                  <a:solidFill>
                    <a:srgbClr val="404040"/>
                  </a:solidFill>
                  <a:effectLst/>
                  <a:latin typeface="+mn-lt"/>
                </a:rPr>
                <a:t> </a:t>
              </a:r>
              <a:r>
                <a:rPr lang="en-US" i="0" dirty="0">
                  <a:solidFill>
                    <a:srgbClr val="382B00"/>
                  </a:solidFill>
                  <a:effectLst/>
                  <a:latin typeface="+mn-lt"/>
                  <a:hlinkClick r:id="rId9"/>
                </a:rPr>
                <a:t>Screenfly</a:t>
              </a:r>
              <a:r>
                <a:rPr lang="en-US" b="0" i="0" dirty="0">
                  <a:solidFill>
                    <a:srgbClr val="404040"/>
                  </a:solidFill>
                  <a:effectLst/>
                  <a:latin typeface="+mn-lt"/>
                </a:rPr>
                <a:t>]</a:t>
              </a:r>
              <a:endParaRPr lang="ru-RU" b="0" i="0" dirty="0">
                <a:solidFill>
                  <a:srgbClr val="404040"/>
                </a:solidFill>
                <a:effectLst/>
                <a:latin typeface="+mn-lt"/>
              </a:endParaRPr>
            </a:p>
          </p:txBody>
        </p:sp>
      </p:grpSp>
      <p:grpSp>
        <p:nvGrpSpPr>
          <p:cNvPr id="17" name="Группа 16">
            <a:extLst>
              <a:ext uri="{FF2B5EF4-FFF2-40B4-BE49-F238E27FC236}">
                <a16:creationId xmlns:a16="http://schemas.microsoft.com/office/drawing/2014/main" id="{6AEECC23-210E-44EC-90BA-9883969C216E}"/>
              </a:ext>
            </a:extLst>
          </p:cNvPr>
          <p:cNvGrpSpPr/>
          <p:nvPr/>
        </p:nvGrpSpPr>
        <p:grpSpPr>
          <a:xfrm>
            <a:off x="688465" y="1842245"/>
            <a:ext cx="5861700" cy="738664"/>
            <a:chOff x="692150" y="1492889"/>
            <a:chExt cx="5861700" cy="738664"/>
          </a:xfrm>
        </p:grpSpPr>
        <p:sp>
          <p:nvSpPr>
            <p:cNvPr id="201" name="Google Shape;201;p12"/>
            <p:cNvSpPr/>
            <p:nvPr/>
          </p:nvSpPr>
          <p:spPr>
            <a:xfrm>
              <a:off x="692150" y="1646055"/>
              <a:ext cx="433845" cy="426382"/>
            </a:xfrm>
            <a:prstGeom prst="ellipse">
              <a:avLst/>
            </a:prstGeom>
            <a:solidFill>
              <a:srgbClr val="A2E6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ru-RU" sz="1400" b="0" i="0" u="none" strike="noStrike" cap="none" dirty="0">
                  <a:solidFill>
                    <a:schemeClr val="lt1"/>
                  </a:solidFill>
                  <a:latin typeface="+mn-lt"/>
                  <a:ea typeface="Arial"/>
                  <a:cs typeface="Arial"/>
                  <a:sym typeface="Arial"/>
                </a:rPr>
                <a:t>2</a:t>
              </a:r>
              <a:endParaRPr sz="1400" b="0" i="0" u="none" strike="noStrike" cap="none" dirty="0">
                <a:solidFill>
                  <a:schemeClr val="lt1"/>
                </a:solidFill>
                <a:latin typeface="+mn-lt"/>
                <a:ea typeface="Arial"/>
                <a:cs typeface="Arial"/>
                <a:sym typeface="Arial"/>
              </a:endParaRPr>
            </a:p>
          </p:txBody>
        </p:sp>
        <p:sp>
          <p:nvSpPr>
            <p:cNvPr id="32" name="TextBox 31">
              <a:extLst>
                <a:ext uri="{FF2B5EF4-FFF2-40B4-BE49-F238E27FC236}">
                  <a16:creationId xmlns:a16="http://schemas.microsoft.com/office/drawing/2014/main" id="{AC7A8F4C-27FE-4A2F-874A-0F2287CCDCED}"/>
                </a:ext>
              </a:extLst>
            </p:cNvPr>
            <p:cNvSpPr txBox="1"/>
            <p:nvPr/>
          </p:nvSpPr>
          <p:spPr>
            <a:xfrm>
              <a:off x="1172085" y="1492889"/>
              <a:ext cx="5381765" cy="738664"/>
            </a:xfrm>
            <a:prstGeom prst="rect">
              <a:avLst/>
            </a:prstGeom>
            <a:noFill/>
          </p:spPr>
          <p:txBody>
            <a:bodyPr wrap="square">
              <a:spAutoFit/>
            </a:bodyPr>
            <a:lstStyle/>
            <a:p>
              <a:r>
                <a:rPr lang="ru-RU" b="0" i="0" dirty="0">
                  <a:solidFill>
                    <a:schemeClr val="tx1">
                      <a:lumMod val="65000"/>
                      <a:lumOff val="35000"/>
                    </a:schemeClr>
                  </a:solidFill>
                  <a:effectLst/>
                  <a:latin typeface="+mn-lt"/>
                </a:rPr>
                <a:t>Ключевые</a:t>
              </a:r>
              <a:r>
                <a:rPr lang="ru-RU" b="0" i="0" dirty="0">
                  <a:solidFill>
                    <a:srgbClr val="404040"/>
                  </a:solidFill>
                  <a:effectLst/>
                  <a:latin typeface="+mn-lt"/>
                </a:rPr>
                <a:t> слова – </a:t>
              </a:r>
              <a:r>
                <a:rPr lang="en-US" b="0" i="0" dirty="0">
                  <a:solidFill>
                    <a:srgbClr val="404040"/>
                  </a:solidFill>
                  <a:effectLst/>
                  <a:latin typeface="+mn-lt"/>
                </a:rPr>
                <a:t>meta </a:t>
              </a:r>
              <a:r>
                <a:rPr lang="ru-RU" b="0" i="0" dirty="0">
                  <a:solidFill>
                    <a:srgbClr val="404040"/>
                  </a:solidFill>
                  <a:effectLst/>
                  <a:latin typeface="+mn-lt"/>
                </a:rPr>
                <a:t>теги (</a:t>
              </a:r>
            </a:p>
            <a:p>
              <a:r>
                <a:rPr lang="ru-RU" dirty="0">
                  <a:solidFill>
                    <a:srgbClr val="404040"/>
                  </a:solidFill>
                  <a:latin typeface="+mn-lt"/>
                </a:rPr>
                <a:t>  </a:t>
              </a:r>
              <a:r>
                <a:rPr lang="en-US" b="0" i="0" dirty="0">
                  <a:solidFill>
                    <a:srgbClr val="404040"/>
                  </a:solidFill>
                  <a:effectLst/>
                  <a:latin typeface="+mn-lt"/>
                </a:rPr>
                <a:t>header, title, description,</a:t>
              </a:r>
              <a:r>
                <a:rPr lang="ru-RU" b="0" i="0" dirty="0">
                  <a:solidFill>
                    <a:srgbClr val="404040"/>
                  </a:solidFill>
                  <a:effectLst/>
                  <a:latin typeface="+mn-lt"/>
                </a:rPr>
                <a:t> </a:t>
              </a:r>
              <a:r>
                <a:rPr lang="en-US" b="0" i="0" dirty="0">
                  <a:solidFill>
                    <a:srgbClr val="404040"/>
                  </a:solidFill>
                  <a:effectLst/>
                  <a:latin typeface="+mn-lt"/>
                  <a:hlinkClick r:id="rId10"/>
                </a:rPr>
                <a:t>icon</a:t>
              </a:r>
              <a:r>
                <a:rPr lang="en-US" b="0" i="0" dirty="0">
                  <a:solidFill>
                    <a:srgbClr val="404040"/>
                  </a:solidFill>
                  <a:effectLst/>
                  <a:latin typeface="+mn-lt"/>
                </a:rPr>
                <a:t>,</a:t>
              </a:r>
              <a:r>
                <a:rPr lang="ru-RU" b="0" i="0" dirty="0">
                  <a:solidFill>
                    <a:srgbClr val="404040"/>
                  </a:solidFill>
                  <a:effectLst/>
                  <a:latin typeface="+mn-lt"/>
                </a:rPr>
                <a:t> </a:t>
              </a:r>
              <a:r>
                <a:rPr lang="en-US" b="0" i="0" dirty="0">
                  <a:solidFill>
                    <a:srgbClr val="404040"/>
                  </a:solidFill>
                  <a:effectLst/>
                  <a:latin typeface="+mn-lt"/>
                  <a:hlinkClick r:id="rId11"/>
                </a:rPr>
                <a:t>viewport</a:t>
              </a:r>
              <a:r>
                <a:rPr lang="en-US" b="0" i="0" dirty="0">
                  <a:solidFill>
                    <a:srgbClr val="404040"/>
                  </a:solidFill>
                  <a:effectLst/>
                  <a:latin typeface="+mn-lt"/>
                </a:rPr>
                <a:t>, </a:t>
              </a:r>
              <a:r>
                <a:rPr lang="en-US" dirty="0">
                  <a:solidFill>
                    <a:srgbClr val="404040"/>
                  </a:solidFill>
                  <a:latin typeface="+mn-lt"/>
                </a:rPr>
                <a:t>H1-H6, </a:t>
              </a:r>
              <a:r>
                <a:rPr lang="en-US" dirty="0">
                  <a:solidFill>
                    <a:srgbClr val="404040"/>
                  </a:solidFill>
                  <a:latin typeface="+mn-lt"/>
                  <a:hlinkClick r:id="rId12"/>
                </a:rPr>
                <a:t>robots.txt</a:t>
              </a:r>
              <a:r>
                <a:rPr lang="en-US" dirty="0">
                  <a:solidFill>
                    <a:srgbClr val="404040"/>
                  </a:solidFill>
                  <a:latin typeface="+mn-lt"/>
                </a:rPr>
                <a:t>, </a:t>
              </a:r>
            </a:p>
            <a:p>
              <a:r>
                <a:rPr lang="en-US" b="0" i="0" dirty="0">
                  <a:solidFill>
                    <a:srgbClr val="404040"/>
                  </a:solidFill>
                  <a:effectLst/>
                  <a:latin typeface="+mn-lt"/>
                </a:rPr>
                <a:t>  </a:t>
              </a:r>
              <a:r>
                <a:rPr lang="en-US" b="0" i="0" dirty="0" err="1">
                  <a:solidFill>
                    <a:srgbClr val="404040"/>
                  </a:solidFill>
                  <a:effectLst/>
                  <a:latin typeface="+mn-lt"/>
                </a:rPr>
                <a:t>manifest.json</a:t>
              </a:r>
              <a:r>
                <a:rPr lang="en-US" b="0" i="0" dirty="0">
                  <a:solidFill>
                    <a:srgbClr val="404040"/>
                  </a:solidFill>
                  <a:effectLst/>
                  <a:latin typeface="+mn-lt"/>
                </a:rPr>
                <a:t>[</a:t>
              </a:r>
              <a:r>
                <a:rPr lang="en-US" b="0" i="0" dirty="0">
                  <a:solidFill>
                    <a:srgbClr val="404040"/>
                  </a:solidFill>
                  <a:effectLst/>
                  <a:latin typeface="+mn-lt"/>
                  <a:hlinkClick r:id="rId13"/>
                </a:rPr>
                <a:t>1</a:t>
              </a:r>
              <a:r>
                <a:rPr lang="en-US" b="0" i="0" dirty="0">
                  <a:solidFill>
                    <a:srgbClr val="404040"/>
                  </a:solidFill>
                  <a:effectLst/>
                  <a:latin typeface="+mn-lt"/>
                </a:rPr>
                <a:t>,</a:t>
              </a:r>
              <a:r>
                <a:rPr lang="en-US" b="0" i="0" dirty="0">
                  <a:solidFill>
                    <a:srgbClr val="404040"/>
                  </a:solidFill>
                  <a:effectLst/>
                  <a:latin typeface="+mn-lt"/>
                  <a:hlinkClick r:id="rId14"/>
                </a:rPr>
                <a:t>2</a:t>
              </a:r>
              <a:r>
                <a:rPr lang="en-US" b="0" i="0" dirty="0">
                  <a:solidFill>
                    <a:srgbClr val="404040"/>
                  </a:solidFill>
                  <a:effectLst/>
                  <a:latin typeface="+mn-lt"/>
                </a:rPr>
                <a:t>], </a:t>
              </a:r>
              <a:r>
                <a:rPr lang="ru-RU" b="0" i="0" dirty="0">
                  <a:solidFill>
                    <a:srgbClr val="333333"/>
                  </a:solidFill>
                  <a:effectLst/>
                  <a:latin typeface="+mn-lt"/>
                </a:rPr>
                <a:t>микро-разметка</a:t>
              </a:r>
              <a:r>
                <a:rPr lang="en-US" dirty="0">
                  <a:solidFill>
                    <a:schemeClr val="tx1">
                      <a:lumMod val="65000"/>
                      <a:lumOff val="35000"/>
                    </a:schemeClr>
                  </a:solidFill>
                  <a:latin typeface="+mn-lt"/>
                </a:rPr>
                <a:t> </a:t>
              </a:r>
              <a:r>
                <a:rPr lang="ru-RU" b="0" i="0" dirty="0">
                  <a:solidFill>
                    <a:srgbClr val="404040"/>
                  </a:solidFill>
                  <a:effectLst/>
                  <a:latin typeface="+mn-lt"/>
                </a:rPr>
                <a:t>)</a:t>
              </a:r>
            </a:p>
          </p:txBody>
        </p:sp>
      </p:grpSp>
      <p:grpSp>
        <p:nvGrpSpPr>
          <p:cNvPr id="13" name="Группа 12">
            <a:extLst>
              <a:ext uri="{FF2B5EF4-FFF2-40B4-BE49-F238E27FC236}">
                <a16:creationId xmlns:a16="http://schemas.microsoft.com/office/drawing/2014/main" id="{4A130662-2A18-4B97-9A02-2A499BE05297}"/>
              </a:ext>
            </a:extLst>
          </p:cNvPr>
          <p:cNvGrpSpPr/>
          <p:nvPr/>
        </p:nvGrpSpPr>
        <p:grpSpPr>
          <a:xfrm>
            <a:off x="582313" y="4036811"/>
            <a:ext cx="5396991" cy="426382"/>
            <a:chOff x="695835" y="3312489"/>
            <a:chExt cx="5396991" cy="426382"/>
          </a:xfrm>
        </p:grpSpPr>
        <p:sp>
          <p:nvSpPr>
            <p:cNvPr id="199" name="Google Shape;199;p12"/>
            <p:cNvSpPr/>
            <p:nvPr/>
          </p:nvSpPr>
          <p:spPr>
            <a:xfrm>
              <a:off x="695835" y="3312489"/>
              <a:ext cx="433845" cy="426382"/>
            </a:xfrm>
            <a:prstGeom prst="ellipse">
              <a:avLst/>
            </a:prstGeom>
            <a:solidFill>
              <a:srgbClr val="FFDA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ru-RU" sz="1400" b="0" i="0" u="none" strike="noStrike" cap="none" dirty="0">
                  <a:solidFill>
                    <a:schemeClr val="lt1"/>
                  </a:solidFill>
                  <a:latin typeface="+mn-lt"/>
                  <a:ea typeface="Arial"/>
                  <a:cs typeface="Arial"/>
                  <a:sym typeface="Arial"/>
                </a:rPr>
                <a:t>4</a:t>
              </a:r>
              <a:endParaRPr sz="1400" b="0" i="0" u="none" strike="noStrike" cap="none" dirty="0">
                <a:solidFill>
                  <a:schemeClr val="lt1"/>
                </a:solidFill>
                <a:latin typeface="+mn-lt"/>
                <a:ea typeface="Arial"/>
                <a:cs typeface="Arial"/>
                <a:sym typeface="Arial"/>
              </a:endParaRPr>
            </a:p>
          </p:txBody>
        </p:sp>
        <p:sp>
          <p:nvSpPr>
            <p:cNvPr id="34" name="TextBox 33">
              <a:extLst>
                <a:ext uri="{FF2B5EF4-FFF2-40B4-BE49-F238E27FC236}">
                  <a16:creationId xmlns:a16="http://schemas.microsoft.com/office/drawing/2014/main" id="{429EEBA5-AAC4-46FA-A2C5-8FE70D001BF5}"/>
                </a:ext>
              </a:extLst>
            </p:cNvPr>
            <p:cNvSpPr txBox="1"/>
            <p:nvPr/>
          </p:nvSpPr>
          <p:spPr>
            <a:xfrm>
              <a:off x="1272554" y="3371470"/>
              <a:ext cx="4820272" cy="307777"/>
            </a:xfrm>
            <a:prstGeom prst="rect">
              <a:avLst/>
            </a:prstGeom>
            <a:noFill/>
          </p:spPr>
          <p:txBody>
            <a:bodyPr wrap="square">
              <a:spAutoFit/>
            </a:bodyPr>
            <a:lstStyle/>
            <a:p>
              <a:pPr algn="l"/>
              <a:r>
                <a:rPr lang="ru-RU" b="0" i="0" dirty="0">
                  <a:solidFill>
                    <a:srgbClr val="404040"/>
                  </a:solidFill>
                  <a:effectLst/>
                  <a:latin typeface="+mn-lt"/>
                </a:rPr>
                <a:t>Наличие любых ошибок</a:t>
              </a:r>
            </a:p>
          </p:txBody>
        </p:sp>
      </p:grpSp>
      <p:pic>
        <p:nvPicPr>
          <p:cNvPr id="35" name="Рисунок 34">
            <a:extLst>
              <a:ext uri="{FF2B5EF4-FFF2-40B4-BE49-F238E27FC236}">
                <a16:creationId xmlns:a16="http://schemas.microsoft.com/office/drawing/2014/main" id="{5BD7CE0E-CCA2-4560-9F49-713364B15323}"/>
              </a:ext>
            </a:extLst>
          </p:cNvPr>
          <p:cNvPicPr>
            <a:picLocks noChangeAspect="1"/>
          </p:cNvPicPr>
          <p:nvPr/>
        </p:nvPicPr>
        <p:blipFill>
          <a:blip r:embed="rId15"/>
          <a:stretch>
            <a:fillRect/>
          </a:stretch>
        </p:blipFill>
        <p:spPr>
          <a:xfrm>
            <a:off x="8674723" y="104957"/>
            <a:ext cx="3196406" cy="56578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9" name="Группа 8">
            <a:extLst>
              <a:ext uri="{FF2B5EF4-FFF2-40B4-BE49-F238E27FC236}">
                <a16:creationId xmlns:a16="http://schemas.microsoft.com/office/drawing/2014/main" id="{8D1548A5-E905-4A74-B82C-109A206AB431}"/>
              </a:ext>
            </a:extLst>
          </p:cNvPr>
          <p:cNvGrpSpPr/>
          <p:nvPr/>
        </p:nvGrpSpPr>
        <p:grpSpPr>
          <a:xfrm>
            <a:off x="9162706" y="0"/>
            <a:ext cx="3029294" cy="1522577"/>
            <a:chOff x="9042400" y="793586"/>
            <a:chExt cx="3029294" cy="1522577"/>
          </a:xfrm>
        </p:grpSpPr>
        <p:pic>
          <p:nvPicPr>
            <p:cNvPr id="252" name="Google Shape;252;p17"/>
            <p:cNvPicPr preferRelativeResize="0"/>
            <p:nvPr/>
          </p:nvPicPr>
          <p:blipFill rotWithShape="1">
            <a:blip r:embed="rId3">
              <a:alphaModFix/>
            </a:blip>
            <a:srcRect/>
            <a:stretch/>
          </p:blipFill>
          <p:spPr>
            <a:xfrm rot="20155268">
              <a:off x="9705588" y="829958"/>
              <a:ext cx="1550515" cy="958850"/>
            </a:xfrm>
            <a:prstGeom prst="rect">
              <a:avLst/>
            </a:prstGeom>
            <a:noFill/>
            <a:ln>
              <a:noFill/>
            </a:ln>
          </p:spPr>
        </p:pic>
        <p:pic>
          <p:nvPicPr>
            <p:cNvPr id="253" name="Google Shape;253;p17"/>
            <p:cNvPicPr preferRelativeResize="0"/>
            <p:nvPr/>
          </p:nvPicPr>
          <p:blipFill rotWithShape="1">
            <a:blip r:embed="rId4">
              <a:alphaModFix/>
            </a:blip>
            <a:srcRect/>
            <a:stretch/>
          </p:blipFill>
          <p:spPr>
            <a:xfrm rot="16200000">
              <a:off x="9795758" y="40228"/>
              <a:ext cx="1522577" cy="3029294"/>
            </a:xfrm>
            <a:prstGeom prst="rect">
              <a:avLst/>
            </a:prstGeom>
            <a:noFill/>
            <a:ln>
              <a:noFill/>
            </a:ln>
          </p:spPr>
        </p:pic>
      </p:grpSp>
      <p:pic>
        <p:nvPicPr>
          <p:cNvPr id="3" name="Рисунок 2">
            <a:extLst>
              <a:ext uri="{FF2B5EF4-FFF2-40B4-BE49-F238E27FC236}">
                <a16:creationId xmlns:a16="http://schemas.microsoft.com/office/drawing/2014/main" id="{B29FC651-5186-4DD6-AAF5-0C985F4F37DE}"/>
              </a:ext>
            </a:extLst>
          </p:cNvPr>
          <p:cNvPicPr>
            <a:picLocks noChangeAspect="1"/>
          </p:cNvPicPr>
          <p:nvPr/>
        </p:nvPicPr>
        <p:blipFill>
          <a:blip r:embed="rId5"/>
          <a:stretch>
            <a:fillRect/>
          </a:stretch>
        </p:blipFill>
        <p:spPr>
          <a:xfrm>
            <a:off x="0" y="0"/>
            <a:ext cx="7125688" cy="2470150"/>
          </a:xfrm>
          <a:prstGeom prst="rect">
            <a:avLst/>
          </a:prstGeom>
        </p:spPr>
      </p:pic>
      <p:pic>
        <p:nvPicPr>
          <p:cNvPr id="8" name="Рисунок 7">
            <a:extLst>
              <a:ext uri="{FF2B5EF4-FFF2-40B4-BE49-F238E27FC236}">
                <a16:creationId xmlns:a16="http://schemas.microsoft.com/office/drawing/2014/main" id="{9DE27EFA-4044-4B22-AE27-5CF0CE5659B6}"/>
              </a:ext>
            </a:extLst>
          </p:cNvPr>
          <p:cNvPicPr>
            <a:picLocks noChangeAspect="1"/>
          </p:cNvPicPr>
          <p:nvPr/>
        </p:nvPicPr>
        <p:blipFill>
          <a:blip r:embed="rId6"/>
          <a:stretch>
            <a:fillRect/>
          </a:stretch>
        </p:blipFill>
        <p:spPr>
          <a:xfrm>
            <a:off x="-4920" y="3143251"/>
            <a:ext cx="12196920" cy="3714750"/>
          </a:xfrm>
          <a:prstGeom prst="rect">
            <a:avLst/>
          </a:prstGeom>
        </p:spPr>
      </p:pic>
      <p:sp>
        <p:nvSpPr>
          <p:cNvPr id="7" name="TextBox 6">
            <a:extLst>
              <a:ext uri="{FF2B5EF4-FFF2-40B4-BE49-F238E27FC236}">
                <a16:creationId xmlns:a16="http://schemas.microsoft.com/office/drawing/2014/main" id="{2A1E4AAB-5CBF-455A-BAF2-81AF88744B99}"/>
              </a:ext>
            </a:extLst>
          </p:cNvPr>
          <p:cNvSpPr txBox="1"/>
          <p:nvPr/>
        </p:nvSpPr>
        <p:spPr>
          <a:xfrm>
            <a:off x="6349022" y="1859081"/>
            <a:ext cx="5000464" cy="763094"/>
          </a:xfrm>
          <a:prstGeom prst="rect">
            <a:avLst/>
          </a:prstGeom>
          <a:solidFill>
            <a:schemeClr val="bg1"/>
          </a:solidFill>
        </p:spPr>
        <p:txBody>
          <a:bodyPr wrap="square">
            <a:spAutoFit/>
          </a:bodyPr>
          <a:lstStyle/>
          <a:p>
            <a:pPr marR="0" lvl="0" algn="ctr" rtl="0">
              <a:lnSpc>
                <a:spcPct val="120000"/>
              </a:lnSpc>
              <a:spcBef>
                <a:spcPts val="0"/>
              </a:spcBef>
              <a:spcAft>
                <a:spcPts val="0"/>
              </a:spcAft>
              <a:buClr>
                <a:srgbClr val="000000"/>
              </a:buClr>
              <a:buSzPts val="2000"/>
            </a:pPr>
            <a:r>
              <a:rPr lang="en-US" sz="4000" b="1" dirty="0">
                <a:solidFill>
                  <a:srgbClr val="F1B828"/>
                </a:solidFill>
                <a:highlight>
                  <a:srgbClr val="FFFFFF"/>
                </a:highlight>
                <a:latin typeface="+mn-lt"/>
                <a:ea typeface="Rubik"/>
                <a:cs typeface="Rubik"/>
                <a:sym typeface="Rubik"/>
              </a:rPr>
              <a:t>Meta</a:t>
            </a:r>
            <a:r>
              <a:rPr lang="ru-RU" sz="4000" b="1" dirty="0">
                <a:solidFill>
                  <a:srgbClr val="F1B828"/>
                </a:solidFill>
                <a:highlight>
                  <a:srgbClr val="FFFFFF"/>
                </a:highlight>
                <a:latin typeface="+mn-lt"/>
                <a:ea typeface="Rubik"/>
                <a:cs typeface="Rubik"/>
                <a:sym typeface="Rubik"/>
              </a:rPr>
              <a:t> теги для </a:t>
            </a:r>
            <a:r>
              <a:rPr lang="en-US" sz="4000" b="1" dirty="0">
                <a:solidFill>
                  <a:srgbClr val="F1B828"/>
                </a:solidFill>
                <a:highlight>
                  <a:srgbClr val="FFFFFF"/>
                </a:highlight>
                <a:latin typeface="+mn-lt"/>
                <a:ea typeface="Rubik"/>
                <a:cs typeface="Rubik"/>
                <a:sym typeface="Rubik"/>
              </a:rPr>
              <a:t>SEO</a:t>
            </a:r>
            <a:endParaRPr lang="ru-RU" sz="4000" b="1" dirty="0">
              <a:solidFill>
                <a:srgbClr val="F1B828"/>
              </a:solidFill>
              <a:highlight>
                <a:srgbClr val="FFFFFF"/>
              </a:highlight>
              <a:latin typeface="+mn-lt"/>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 name="TextBox 7">
            <a:extLst>
              <a:ext uri="{FF2B5EF4-FFF2-40B4-BE49-F238E27FC236}">
                <a16:creationId xmlns:a16="http://schemas.microsoft.com/office/drawing/2014/main" id="{442C3821-E472-4C78-A0A7-EA889D74A7B7}"/>
              </a:ext>
            </a:extLst>
          </p:cNvPr>
          <p:cNvSpPr txBox="1"/>
          <p:nvPr/>
        </p:nvSpPr>
        <p:spPr>
          <a:xfrm>
            <a:off x="495662" y="411408"/>
            <a:ext cx="6118224" cy="584775"/>
          </a:xfrm>
          <a:prstGeom prst="rect">
            <a:avLst/>
          </a:prstGeom>
          <a:noFill/>
        </p:spPr>
        <p:txBody>
          <a:bodyPr wrap="square">
            <a:spAutoFit/>
          </a:bodyPr>
          <a:lstStyle/>
          <a:p>
            <a:r>
              <a:rPr lang="ru-RU" sz="3200" dirty="0">
                <a:solidFill>
                  <a:srgbClr val="FF6D54"/>
                </a:solidFill>
                <a:latin typeface="+mn-lt"/>
              </a:rPr>
              <a:t>И</a:t>
            </a:r>
            <a:r>
              <a:rPr lang="ru-RU" sz="3200" b="0" i="0" dirty="0">
                <a:solidFill>
                  <a:srgbClr val="FF6D54"/>
                </a:solidFill>
                <a:effectLst/>
                <a:latin typeface="+mn-lt"/>
              </a:rPr>
              <a:t>спользование </a:t>
            </a:r>
            <a:r>
              <a:rPr lang="en-US" sz="3200" b="0" i="0" dirty="0">
                <a:solidFill>
                  <a:srgbClr val="FF6D54"/>
                </a:solidFill>
                <a:effectLst/>
                <a:latin typeface="+mn-lt"/>
                <a:hlinkClick r:id="rId3">
                  <a:extLst>
                    <a:ext uri="{A12FA001-AC4F-418D-AE19-62706E023703}">
                      <ahyp:hlinkClr xmlns:ahyp="http://schemas.microsoft.com/office/drawing/2018/hyperlinkcolor" val="tx"/>
                    </a:ext>
                  </a:extLst>
                </a:hlinkClick>
              </a:rPr>
              <a:t>Schema.org</a:t>
            </a:r>
            <a:endParaRPr lang="ru-RU" sz="3200" dirty="0">
              <a:solidFill>
                <a:srgbClr val="FF6D54"/>
              </a:solidFill>
              <a:latin typeface="+mn-lt"/>
            </a:endParaRPr>
          </a:p>
        </p:txBody>
      </p:sp>
      <p:pic>
        <p:nvPicPr>
          <p:cNvPr id="9" name="Google Shape;331;p26">
            <a:hlinkClick r:id="rId4"/>
            <a:extLst>
              <a:ext uri="{FF2B5EF4-FFF2-40B4-BE49-F238E27FC236}">
                <a16:creationId xmlns:a16="http://schemas.microsoft.com/office/drawing/2014/main" id="{23C821BD-31FD-4807-9D6B-7E15645A07B0}"/>
              </a:ext>
            </a:extLst>
          </p:cNvPr>
          <p:cNvPicPr preferRelativeResize="0"/>
          <p:nvPr/>
        </p:nvPicPr>
        <p:blipFill rotWithShape="1">
          <a:blip r:embed="rId5">
            <a:alphaModFix/>
          </a:blip>
          <a:srcRect/>
          <a:stretch/>
        </p:blipFill>
        <p:spPr>
          <a:xfrm>
            <a:off x="5982298" y="573589"/>
            <a:ext cx="326426" cy="326426"/>
          </a:xfrm>
          <a:prstGeom prst="rect">
            <a:avLst/>
          </a:prstGeom>
          <a:noFill/>
          <a:ln>
            <a:noFill/>
          </a:ln>
        </p:spPr>
      </p:pic>
      <p:pic>
        <p:nvPicPr>
          <p:cNvPr id="6" name="Рисунок 5">
            <a:extLst>
              <a:ext uri="{FF2B5EF4-FFF2-40B4-BE49-F238E27FC236}">
                <a16:creationId xmlns:a16="http://schemas.microsoft.com/office/drawing/2014/main" id="{4BD3F2E3-DD51-4AAF-B23F-6888571504CF}"/>
              </a:ext>
            </a:extLst>
          </p:cNvPr>
          <p:cNvPicPr>
            <a:picLocks noChangeAspect="1"/>
          </p:cNvPicPr>
          <p:nvPr/>
        </p:nvPicPr>
        <p:blipFill>
          <a:blip r:embed="rId6"/>
          <a:stretch>
            <a:fillRect/>
          </a:stretch>
        </p:blipFill>
        <p:spPr>
          <a:xfrm>
            <a:off x="4121707" y="1269233"/>
            <a:ext cx="8022532" cy="3346873"/>
          </a:xfrm>
          <a:prstGeom prst="rect">
            <a:avLst/>
          </a:prstGeom>
        </p:spPr>
      </p:pic>
      <p:sp>
        <p:nvSpPr>
          <p:cNvPr id="15" name="TextBox 14">
            <a:extLst>
              <a:ext uri="{FF2B5EF4-FFF2-40B4-BE49-F238E27FC236}">
                <a16:creationId xmlns:a16="http://schemas.microsoft.com/office/drawing/2014/main" id="{D16BC3E4-2717-4B88-9CFA-8DEB5A1E4568}"/>
              </a:ext>
            </a:extLst>
          </p:cNvPr>
          <p:cNvSpPr txBox="1"/>
          <p:nvPr/>
        </p:nvSpPr>
        <p:spPr>
          <a:xfrm>
            <a:off x="190500" y="4889751"/>
            <a:ext cx="6118224" cy="307777"/>
          </a:xfrm>
          <a:prstGeom prst="rect">
            <a:avLst/>
          </a:prstGeom>
          <a:noFill/>
        </p:spPr>
        <p:txBody>
          <a:bodyPr wrap="square">
            <a:spAutoFit/>
          </a:bodyPr>
          <a:lstStyle/>
          <a:p>
            <a:r>
              <a:rPr lang="ru-RU" b="1" i="0" dirty="0">
                <a:solidFill>
                  <a:srgbClr val="000000"/>
                </a:solidFill>
                <a:effectLst/>
                <a:latin typeface="+mn-lt"/>
              </a:rPr>
              <a:t>Schema.org предусматривает такие варианты описаний:</a:t>
            </a:r>
            <a:endParaRPr lang="ru-RU" dirty="0">
              <a:latin typeface="+mn-lt"/>
            </a:endParaRPr>
          </a:p>
        </p:txBody>
      </p:sp>
      <p:sp>
        <p:nvSpPr>
          <p:cNvPr id="17" name="TextBox 16">
            <a:extLst>
              <a:ext uri="{FF2B5EF4-FFF2-40B4-BE49-F238E27FC236}">
                <a16:creationId xmlns:a16="http://schemas.microsoft.com/office/drawing/2014/main" id="{B722EFB0-D79A-4612-9638-F083573932A3}"/>
              </a:ext>
            </a:extLst>
          </p:cNvPr>
          <p:cNvSpPr txBox="1"/>
          <p:nvPr/>
        </p:nvSpPr>
        <p:spPr>
          <a:xfrm>
            <a:off x="190500" y="5271074"/>
            <a:ext cx="10420350" cy="1384995"/>
          </a:xfrm>
          <a:prstGeom prst="rect">
            <a:avLst/>
          </a:prstGeom>
          <a:noFill/>
        </p:spPr>
        <p:txBody>
          <a:bodyPr wrap="square">
            <a:spAutoFit/>
          </a:bodyPr>
          <a:lstStyle/>
          <a:p>
            <a:pPr marL="342900" indent="-342900" algn="l" fontAlgn="base">
              <a:buFont typeface="+mj-lt"/>
              <a:buAutoNum type="arabicPeriod"/>
            </a:pPr>
            <a:r>
              <a:rPr lang="ru-RU" b="0" i="0" dirty="0" err="1">
                <a:solidFill>
                  <a:srgbClr val="000000"/>
                </a:solidFill>
                <a:effectLst/>
                <a:latin typeface="+mn-lt"/>
              </a:rPr>
              <a:t>Микроразметка</a:t>
            </a:r>
            <a:r>
              <a:rPr lang="ru-RU" b="0" i="0" dirty="0">
                <a:solidFill>
                  <a:srgbClr val="000000"/>
                </a:solidFill>
                <a:effectLst/>
                <a:latin typeface="+mn-lt"/>
              </a:rPr>
              <a:t> товаров, услуг, данных.</a:t>
            </a:r>
            <a:endParaRPr lang="ru-RU" b="1" i="0" dirty="0">
              <a:solidFill>
                <a:srgbClr val="FFFFFF"/>
              </a:solidFill>
              <a:effectLst/>
              <a:latin typeface="+mn-lt"/>
            </a:endParaRPr>
          </a:p>
          <a:p>
            <a:pPr marL="342900" indent="-342900" algn="l" fontAlgn="base">
              <a:buFont typeface="+mj-lt"/>
              <a:buAutoNum type="arabicPeriod"/>
            </a:pPr>
            <a:r>
              <a:rPr lang="ru-RU" b="0" i="0" dirty="0">
                <a:solidFill>
                  <a:srgbClr val="000000"/>
                </a:solidFill>
                <a:effectLst/>
                <a:latin typeface="+mn-lt"/>
              </a:rPr>
              <a:t>Хлебные крошки. В </a:t>
            </a:r>
            <a:r>
              <a:rPr lang="ru-RU" b="0" i="0" dirty="0" err="1">
                <a:solidFill>
                  <a:srgbClr val="000000"/>
                </a:solidFill>
                <a:effectLst/>
                <a:latin typeface="+mn-lt"/>
              </a:rPr>
              <a:t>сниппете</a:t>
            </a:r>
            <a:r>
              <a:rPr lang="ru-RU" b="0" i="0" dirty="0">
                <a:solidFill>
                  <a:srgbClr val="000000"/>
                </a:solidFill>
                <a:effectLst/>
                <a:latin typeface="+mn-lt"/>
              </a:rPr>
              <a:t> такая </a:t>
            </a:r>
            <a:r>
              <a:rPr lang="ru-RU" b="0" i="0" dirty="0" err="1">
                <a:solidFill>
                  <a:srgbClr val="000000"/>
                </a:solidFill>
                <a:effectLst/>
                <a:latin typeface="+mn-lt"/>
              </a:rPr>
              <a:t>микроразметка</a:t>
            </a:r>
            <a:r>
              <a:rPr lang="ru-RU" b="0" i="0" dirty="0">
                <a:solidFill>
                  <a:srgbClr val="000000"/>
                </a:solidFill>
                <a:effectLst/>
                <a:latin typeface="+mn-lt"/>
              </a:rPr>
              <a:t> демонстрирует структуру сайта, раздела или страницы.</a:t>
            </a:r>
          </a:p>
          <a:p>
            <a:pPr marL="342900" indent="-342900" algn="l" fontAlgn="base">
              <a:buFont typeface="+mj-lt"/>
              <a:buAutoNum type="arabicPeriod"/>
            </a:pPr>
            <a:r>
              <a:rPr lang="ru-RU" b="0" i="0" dirty="0">
                <a:solidFill>
                  <a:srgbClr val="000000"/>
                </a:solidFill>
                <a:effectLst/>
                <a:latin typeface="+mn-lt"/>
              </a:rPr>
              <a:t>Отзывы покупателей, пользователей.</a:t>
            </a:r>
          </a:p>
          <a:p>
            <a:pPr marL="342900" indent="-342900" algn="l" fontAlgn="base">
              <a:buFont typeface="+mj-lt"/>
              <a:buAutoNum type="arabicPeriod"/>
            </a:pPr>
            <a:r>
              <a:rPr lang="ru-RU" b="0" i="0" dirty="0">
                <a:solidFill>
                  <a:srgbClr val="000000"/>
                </a:solidFill>
                <a:effectLst/>
                <a:latin typeface="+mn-lt"/>
              </a:rPr>
              <a:t>Контактные данные компании или конкретного человека.</a:t>
            </a:r>
          </a:p>
          <a:p>
            <a:pPr marL="342900" indent="-342900" algn="l" fontAlgn="base">
              <a:buFont typeface="+mj-lt"/>
              <a:buAutoNum type="arabicPeriod"/>
            </a:pPr>
            <a:r>
              <a:rPr lang="ru-RU" b="0" i="0" dirty="0" err="1">
                <a:solidFill>
                  <a:srgbClr val="000000"/>
                </a:solidFill>
                <a:effectLst/>
                <a:latin typeface="+mn-lt"/>
              </a:rPr>
              <a:t>Микроразметка</a:t>
            </a:r>
            <a:r>
              <a:rPr lang="ru-RU" b="0" i="0" dirty="0">
                <a:solidFill>
                  <a:srgbClr val="000000"/>
                </a:solidFill>
                <a:effectLst/>
                <a:latin typeface="+mn-lt"/>
              </a:rPr>
              <a:t> рейтинга. Указывает рейтинг товара, услуги или другого объекта с помощью звезд.</a:t>
            </a:r>
          </a:p>
          <a:p>
            <a:pPr marL="342900" indent="-342900" algn="l" fontAlgn="base">
              <a:buFont typeface="+mj-lt"/>
              <a:buAutoNum type="arabicPeriod"/>
            </a:pPr>
            <a:r>
              <a:rPr lang="ru-RU" b="0" i="0" dirty="0">
                <a:solidFill>
                  <a:srgbClr val="000000"/>
                </a:solidFill>
                <a:effectLst/>
                <a:latin typeface="+mn-lt"/>
              </a:rPr>
              <a:t>Локализация компании, продавца, определенного места.</a:t>
            </a:r>
          </a:p>
        </p:txBody>
      </p:sp>
      <p:pic>
        <p:nvPicPr>
          <p:cNvPr id="131" name="Google Shape;131;p5" descr="C:\Users\gelya\OneDrive\Рабочий стол\A_web_courses_Header_ill-01.png"/>
          <p:cNvPicPr preferRelativeResize="0"/>
          <p:nvPr/>
        </p:nvPicPr>
        <p:blipFill rotWithShape="1">
          <a:blip r:embed="rId7">
            <a:alphaModFix/>
          </a:blip>
          <a:srcRect/>
          <a:stretch/>
        </p:blipFill>
        <p:spPr>
          <a:xfrm>
            <a:off x="9658410" y="326363"/>
            <a:ext cx="2317689" cy="1975327"/>
          </a:xfrm>
          <a:prstGeom prst="rect">
            <a:avLst/>
          </a:prstGeom>
          <a:noFill/>
          <a:ln>
            <a:noFill/>
          </a:ln>
        </p:spPr>
      </p:pic>
      <p:sp>
        <p:nvSpPr>
          <p:cNvPr id="11" name="TextBox 10">
            <a:extLst>
              <a:ext uri="{FF2B5EF4-FFF2-40B4-BE49-F238E27FC236}">
                <a16:creationId xmlns:a16="http://schemas.microsoft.com/office/drawing/2014/main" id="{CE339A3C-CB00-443E-9241-456E05EC4466}"/>
              </a:ext>
            </a:extLst>
          </p:cNvPr>
          <p:cNvSpPr txBox="1"/>
          <p:nvPr/>
        </p:nvSpPr>
        <p:spPr>
          <a:xfrm>
            <a:off x="336913" y="1708259"/>
            <a:ext cx="3987438" cy="1815882"/>
          </a:xfrm>
          <a:prstGeom prst="rect">
            <a:avLst/>
          </a:prstGeom>
          <a:noFill/>
        </p:spPr>
        <p:txBody>
          <a:bodyPr wrap="square">
            <a:spAutoFit/>
          </a:bodyPr>
          <a:lstStyle/>
          <a:p>
            <a:pPr marL="285750" indent="-285750" algn="l" fontAlgn="base">
              <a:buFont typeface="Wingdings" panose="05000000000000000000" pitchFamily="2" charset="2"/>
              <a:buChar char="Ø"/>
            </a:pPr>
            <a:r>
              <a:rPr lang="ru-RU" b="1" i="0" dirty="0" err="1">
                <a:solidFill>
                  <a:srgbClr val="000000"/>
                </a:solidFill>
                <a:effectLst/>
                <a:latin typeface="+mn-lt"/>
              </a:rPr>
              <a:t>itemscope</a:t>
            </a:r>
            <a:r>
              <a:rPr lang="ru-RU" b="1" i="0" dirty="0">
                <a:solidFill>
                  <a:srgbClr val="000000"/>
                </a:solidFill>
                <a:effectLst/>
                <a:latin typeface="+mn-lt"/>
              </a:rPr>
              <a:t> </a:t>
            </a:r>
            <a:r>
              <a:rPr lang="ru-RU" b="0" i="0" dirty="0">
                <a:solidFill>
                  <a:srgbClr val="000000"/>
                </a:solidFill>
                <a:effectLst/>
                <a:latin typeface="+mn-lt"/>
              </a:rPr>
              <a:t>— показывает роботу, что на этой странице описывается объект;</a:t>
            </a:r>
            <a:br>
              <a:rPr lang="ru-RU" b="0" i="0" dirty="0">
                <a:solidFill>
                  <a:srgbClr val="000000"/>
                </a:solidFill>
                <a:effectLst/>
                <a:latin typeface="+mn-lt"/>
              </a:rPr>
            </a:br>
            <a:endParaRPr lang="ru-RU" b="0" i="0" dirty="0">
              <a:solidFill>
                <a:srgbClr val="000000"/>
              </a:solidFill>
              <a:effectLst/>
              <a:latin typeface="+mn-lt"/>
            </a:endParaRPr>
          </a:p>
          <a:p>
            <a:pPr marL="285750" indent="-285750" algn="l" fontAlgn="base">
              <a:buFont typeface="Wingdings" panose="05000000000000000000" pitchFamily="2" charset="2"/>
              <a:buChar char="Ø"/>
            </a:pPr>
            <a:r>
              <a:rPr lang="ru-RU" b="1" i="0" dirty="0" err="1">
                <a:solidFill>
                  <a:srgbClr val="000000"/>
                </a:solidFill>
                <a:effectLst/>
                <a:latin typeface="+mn-lt"/>
              </a:rPr>
              <a:t>itemtype</a:t>
            </a:r>
            <a:r>
              <a:rPr lang="ru-RU" b="1" i="0" dirty="0">
                <a:solidFill>
                  <a:srgbClr val="000000"/>
                </a:solidFill>
                <a:effectLst/>
                <a:latin typeface="+mn-lt"/>
              </a:rPr>
              <a:t> </a:t>
            </a:r>
            <a:r>
              <a:rPr lang="ru-RU" b="0" i="0" dirty="0">
                <a:solidFill>
                  <a:srgbClr val="000000"/>
                </a:solidFill>
                <a:effectLst/>
                <a:latin typeface="+mn-lt"/>
              </a:rPr>
              <a:t>— тип объекта из официального словарного списка;</a:t>
            </a:r>
            <a:br>
              <a:rPr lang="ru-RU" b="0" i="0" dirty="0">
                <a:solidFill>
                  <a:srgbClr val="000000"/>
                </a:solidFill>
                <a:effectLst/>
                <a:latin typeface="+mn-lt"/>
              </a:rPr>
            </a:br>
            <a:endParaRPr lang="ru-RU" b="0" i="0" dirty="0">
              <a:solidFill>
                <a:srgbClr val="000000"/>
              </a:solidFill>
              <a:effectLst/>
              <a:latin typeface="+mn-lt"/>
            </a:endParaRPr>
          </a:p>
          <a:p>
            <a:pPr marL="285750" indent="-285750" algn="l" fontAlgn="base">
              <a:buFont typeface="Wingdings" panose="05000000000000000000" pitchFamily="2" charset="2"/>
              <a:buChar char="Ø"/>
            </a:pPr>
            <a:r>
              <a:rPr lang="ru-RU" b="1" i="0" dirty="0" err="1">
                <a:solidFill>
                  <a:srgbClr val="000000"/>
                </a:solidFill>
                <a:effectLst/>
                <a:latin typeface="+mn-lt"/>
              </a:rPr>
              <a:t>itemprop</a:t>
            </a:r>
            <a:r>
              <a:rPr lang="ru-RU" b="1" i="0" dirty="0">
                <a:solidFill>
                  <a:srgbClr val="000000"/>
                </a:solidFill>
                <a:effectLst/>
                <a:latin typeface="+mn-lt"/>
              </a:rPr>
              <a:t> </a:t>
            </a:r>
            <a:r>
              <a:rPr lang="ru-RU" b="0" i="0" dirty="0">
                <a:solidFill>
                  <a:srgbClr val="000000"/>
                </a:solidFill>
                <a:effectLst/>
                <a:latin typeface="+mn-lt"/>
              </a:rPr>
              <a:t>— свойства объекта для его описания.</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7" name="Рисунок 6">
            <a:extLst>
              <a:ext uri="{FF2B5EF4-FFF2-40B4-BE49-F238E27FC236}">
                <a16:creationId xmlns:a16="http://schemas.microsoft.com/office/drawing/2014/main" id="{C7157C0B-D6F0-4E92-9A97-4561291A39E9}"/>
              </a:ext>
            </a:extLst>
          </p:cNvPr>
          <p:cNvPicPr>
            <a:picLocks noChangeAspect="1"/>
          </p:cNvPicPr>
          <p:nvPr/>
        </p:nvPicPr>
        <p:blipFill>
          <a:blip r:embed="rId3"/>
          <a:stretch>
            <a:fillRect/>
          </a:stretch>
        </p:blipFill>
        <p:spPr>
          <a:xfrm>
            <a:off x="282575" y="296862"/>
            <a:ext cx="5991225" cy="2085975"/>
          </a:xfrm>
          <a:prstGeom prst="rect">
            <a:avLst/>
          </a:prstGeom>
        </p:spPr>
      </p:pic>
      <p:pic>
        <p:nvPicPr>
          <p:cNvPr id="9" name="Рисунок 8">
            <a:extLst>
              <a:ext uri="{FF2B5EF4-FFF2-40B4-BE49-F238E27FC236}">
                <a16:creationId xmlns:a16="http://schemas.microsoft.com/office/drawing/2014/main" id="{F225C639-3905-4E99-89F0-C5949E9E9EBA}"/>
              </a:ext>
            </a:extLst>
          </p:cNvPr>
          <p:cNvPicPr>
            <a:picLocks noChangeAspect="1"/>
          </p:cNvPicPr>
          <p:nvPr/>
        </p:nvPicPr>
        <p:blipFill>
          <a:blip r:embed="rId4"/>
          <a:stretch>
            <a:fillRect/>
          </a:stretch>
        </p:blipFill>
        <p:spPr>
          <a:xfrm>
            <a:off x="406400" y="4691063"/>
            <a:ext cx="5562600" cy="1638300"/>
          </a:xfrm>
          <a:prstGeom prst="rect">
            <a:avLst/>
          </a:prstGeom>
        </p:spPr>
      </p:pic>
      <p:pic>
        <p:nvPicPr>
          <p:cNvPr id="21" name="Рисунок 20">
            <a:extLst>
              <a:ext uri="{FF2B5EF4-FFF2-40B4-BE49-F238E27FC236}">
                <a16:creationId xmlns:a16="http://schemas.microsoft.com/office/drawing/2014/main" id="{8EFDB592-B9D2-4EFC-BAC8-E93C1411957B}"/>
              </a:ext>
            </a:extLst>
          </p:cNvPr>
          <p:cNvPicPr>
            <a:picLocks noChangeAspect="1"/>
          </p:cNvPicPr>
          <p:nvPr/>
        </p:nvPicPr>
        <p:blipFill>
          <a:blip r:embed="rId5"/>
          <a:stretch>
            <a:fillRect/>
          </a:stretch>
        </p:blipFill>
        <p:spPr>
          <a:xfrm>
            <a:off x="5632450" y="2557463"/>
            <a:ext cx="6153150" cy="2133600"/>
          </a:xfrm>
          <a:prstGeom prst="rect">
            <a:avLst/>
          </a:prstGeom>
        </p:spPr>
      </p:pic>
    </p:spTree>
    <p:extLst>
      <p:ext uri="{BB962C8B-B14F-4D97-AF65-F5344CB8AC3E}">
        <p14:creationId xmlns:p14="http://schemas.microsoft.com/office/powerpoint/2010/main" val="868653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18"/>
          <p:cNvSpPr txBox="1"/>
          <p:nvPr/>
        </p:nvSpPr>
        <p:spPr>
          <a:xfrm>
            <a:off x="486370" y="375813"/>
            <a:ext cx="695583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ru-RU" sz="4000" b="0" i="0" dirty="0">
                <a:solidFill>
                  <a:schemeClr val="tx1">
                    <a:lumMod val="65000"/>
                    <a:lumOff val="35000"/>
                  </a:schemeClr>
                </a:solidFill>
                <a:effectLst/>
                <a:latin typeface="+mj-lt"/>
              </a:rPr>
              <a:t>Способы генерации страниц</a:t>
            </a:r>
            <a:endParaRPr sz="4000" b="1" i="0" u="none" strike="noStrike" cap="none" dirty="0">
              <a:solidFill>
                <a:srgbClr val="595959"/>
              </a:solidFill>
              <a:latin typeface="+mn-lt"/>
              <a:ea typeface="Playfair Display"/>
              <a:cs typeface="Playfair Display"/>
              <a:sym typeface="Playfair Display"/>
            </a:endParaRPr>
          </a:p>
        </p:txBody>
      </p:sp>
      <p:sp>
        <p:nvSpPr>
          <p:cNvPr id="19" name="TextBox 18">
            <a:extLst>
              <a:ext uri="{FF2B5EF4-FFF2-40B4-BE49-F238E27FC236}">
                <a16:creationId xmlns:a16="http://schemas.microsoft.com/office/drawing/2014/main" id="{DD233A75-E71E-4E7E-A389-FDC8A431AA0E}"/>
              </a:ext>
            </a:extLst>
          </p:cNvPr>
          <p:cNvSpPr txBox="1"/>
          <p:nvPr/>
        </p:nvSpPr>
        <p:spPr>
          <a:xfrm>
            <a:off x="486370" y="1186699"/>
            <a:ext cx="3387130" cy="30777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sz="1400" b="1" i="0" u="none" strike="noStrike" cap="none" dirty="0">
                <a:solidFill>
                  <a:srgbClr val="595959"/>
                </a:solidFill>
                <a:latin typeface="+mn-lt"/>
                <a:ea typeface="Playfair Display"/>
                <a:cs typeface="Playfair Display"/>
                <a:sym typeface="Playfair Display"/>
              </a:rPr>
              <a:t>Кто отвечает за генерацию</a:t>
            </a:r>
            <a:r>
              <a:rPr lang="en-US" sz="1400" b="1" i="0" u="none" strike="noStrike" cap="none" dirty="0">
                <a:solidFill>
                  <a:srgbClr val="595959"/>
                </a:solidFill>
                <a:latin typeface="+mn-lt"/>
                <a:ea typeface="Playfair Display"/>
                <a:cs typeface="Playfair Display"/>
                <a:sym typeface="Playfair Display"/>
              </a:rPr>
              <a:t> HTML</a:t>
            </a:r>
            <a:endParaRPr lang="ru-RU" sz="1400" b="1" i="0" u="none" strike="noStrike" cap="none" dirty="0">
              <a:solidFill>
                <a:srgbClr val="595959"/>
              </a:solidFill>
              <a:latin typeface="+mn-lt"/>
              <a:ea typeface="Playfair Display"/>
              <a:cs typeface="Playfair Display"/>
              <a:sym typeface="Playfair Display"/>
            </a:endParaRPr>
          </a:p>
        </p:txBody>
      </p:sp>
      <p:grpSp>
        <p:nvGrpSpPr>
          <p:cNvPr id="10" name="Группа 9">
            <a:extLst>
              <a:ext uri="{FF2B5EF4-FFF2-40B4-BE49-F238E27FC236}">
                <a16:creationId xmlns:a16="http://schemas.microsoft.com/office/drawing/2014/main" id="{10D11C9E-7850-4E89-8CA1-C24E5F98B65B}"/>
              </a:ext>
            </a:extLst>
          </p:cNvPr>
          <p:cNvGrpSpPr/>
          <p:nvPr/>
        </p:nvGrpSpPr>
        <p:grpSpPr>
          <a:xfrm>
            <a:off x="4246" y="1574384"/>
            <a:ext cx="3697804" cy="5245099"/>
            <a:chOff x="4246" y="1574384"/>
            <a:chExt cx="4083728" cy="5245099"/>
          </a:xfrm>
        </p:grpSpPr>
        <p:pic>
          <p:nvPicPr>
            <p:cNvPr id="260" name="Google Shape;260;p18"/>
            <p:cNvPicPr preferRelativeResize="0"/>
            <p:nvPr/>
          </p:nvPicPr>
          <p:blipFill rotWithShape="1">
            <a:blip r:embed="rId3">
              <a:alphaModFix/>
            </a:blip>
            <a:srcRect/>
            <a:stretch/>
          </p:blipFill>
          <p:spPr>
            <a:xfrm>
              <a:off x="4246" y="1574384"/>
              <a:ext cx="4083728" cy="5245099"/>
            </a:xfrm>
            <a:prstGeom prst="rect">
              <a:avLst/>
            </a:prstGeom>
            <a:noFill/>
            <a:ln>
              <a:noFill/>
            </a:ln>
          </p:spPr>
        </p:pic>
        <p:sp>
          <p:nvSpPr>
            <p:cNvPr id="14" name="TextBox 13">
              <a:extLst>
                <a:ext uri="{FF2B5EF4-FFF2-40B4-BE49-F238E27FC236}">
                  <a16:creationId xmlns:a16="http://schemas.microsoft.com/office/drawing/2014/main" id="{D55FBF68-A3CB-44A7-9303-8326498CAAB4}"/>
                </a:ext>
              </a:extLst>
            </p:cNvPr>
            <p:cNvSpPr txBox="1"/>
            <p:nvPr/>
          </p:nvSpPr>
          <p:spPr>
            <a:xfrm>
              <a:off x="204867" y="1755540"/>
              <a:ext cx="3672880" cy="544993"/>
            </a:xfrm>
            <a:prstGeom prst="rect">
              <a:avLst/>
            </a:prstGeom>
            <a:noFill/>
          </p:spPr>
          <p:txBody>
            <a:bodyPr wrap="square">
              <a:spAutoFit/>
            </a:bodyPr>
            <a:lstStyle/>
            <a:p>
              <a:pPr algn="ctr"/>
              <a:r>
                <a:rPr lang="en-US" sz="2800" b="1" i="0" u="none" strike="noStrike" cap="none" dirty="0">
                  <a:solidFill>
                    <a:srgbClr val="E25A88"/>
                  </a:solidFill>
                  <a:latin typeface="+mn-lt"/>
                  <a:ea typeface="Playfair Display"/>
                  <a:cs typeface="Playfair Display"/>
                  <a:sym typeface="Playfair Display"/>
                </a:rPr>
                <a:t>Client</a:t>
              </a:r>
              <a:endParaRPr lang="ru-RU" sz="2800" dirty="0"/>
            </a:p>
          </p:txBody>
        </p:sp>
        <p:sp>
          <p:nvSpPr>
            <p:cNvPr id="21" name="TextBox 20">
              <a:extLst>
                <a:ext uri="{FF2B5EF4-FFF2-40B4-BE49-F238E27FC236}">
                  <a16:creationId xmlns:a16="http://schemas.microsoft.com/office/drawing/2014/main" id="{03F67369-86C1-46FB-93AE-DB3CC0F1F79E}"/>
                </a:ext>
              </a:extLst>
            </p:cNvPr>
            <p:cNvSpPr txBox="1"/>
            <p:nvPr/>
          </p:nvSpPr>
          <p:spPr>
            <a:xfrm>
              <a:off x="200620" y="2307189"/>
              <a:ext cx="3672880" cy="161582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sz="1100" i="0" u="none" strike="noStrike" cap="none" dirty="0">
                  <a:solidFill>
                    <a:schemeClr val="tx1">
                      <a:lumMod val="75000"/>
                      <a:lumOff val="25000"/>
                    </a:schemeClr>
                  </a:solidFill>
                  <a:latin typeface="+mn-lt"/>
                  <a:ea typeface="Playfair Display"/>
                  <a:cs typeface="Playfair Display"/>
                  <a:sym typeface="Playfair Display"/>
                </a:rPr>
                <a:t>В Фреймворках и библиотеках за генерацию страницы будет отвечать посетитель страницы. При начальной загрузке страницы посетитель получить только </a:t>
              </a:r>
              <a:r>
                <a:rPr lang="en-US" sz="1100" i="0" u="none" strike="noStrike" cap="none" dirty="0">
                  <a:solidFill>
                    <a:schemeClr val="tx1">
                      <a:lumMod val="75000"/>
                      <a:lumOff val="25000"/>
                    </a:schemeClr>
                  </a:solidFill>
                  <a:latin typeface="+mn-lt"/>
                  <a:ea typeface="Playfair Display"/>
                  <a:cs typeface="Playfair Display"/>
                  <a:sym typeface="Playfair Display"/>
                </a:rPr>
                <a:t>HTML </a:t>
              </a:r>
              <a:r>
                <a:rPr lang="ru-RU" sz="1100" i="0" u="none" strike="noStrike" cap="none" dirty="0">
                  <a:solidFill>
                    <a:schemeClr val="tx1">
                      <a:lumMod val="75000"/>
                      <a:lumOff val="25000"/>
                    </a:schemeClr>
                  </a:solidFill>
                  <a:latin typeface="+mn-lt"/>
                  <a:ea typeface="Playfair Display"/>
                  <a:cs typeface="Playfair Display"/>
                  <a:sym typeface="Playfair Display"/>
                </a:rPr>
                <a:t>оболочку. Затем с помощью </a:t>
              </a:r>
              <a:r>
                <a:rPr lang="en-US" sz="1100" i="0" u="none" strike="noStrike" cap="none" dirty="0">
                  <a:solidFill>
                    <a:schemeClr val="tx1">
                      <a:lumMod val="75000"/>
                      <a:lumOff val="25000"/>
                    </a:schemeClr>
                  </a:solidFill>
                  <a:latin typeface="+mn-lt"/>
                  <a:ea typeface="Playfair Display"/>
                  <a:cs typeface="Playfair Display"/>
                  <a:sym typeface="Playfair Display"/>
                </a:rPr>
                <a:t>JS</a:t>
              </a:r>
              <a:r>
                <a:rPr lang="ru-RU" sz="1100" i="0" u="none" strike="noStrike" cap="none" dirty="0">
                  <a:solidFill>
                    <a:schemeClr val="tx1">
                      <a:lumMod val="75000"/>
                      <a:lumOff val="25000"/>
                    </a:schemeClr>
                  </a:solidFill>
                  <a:latin typeface="+mn-lt"/>
                  <a:ea typeface="Playfair Display"/>
                  <a:cs typeface="Playfair Display"/>
                  <a:sym typeface="Playfair Display"/>
                </a:rPr>
                <a:t> мы получим свежие данные от сервера. </a:t>
              </a:r>
            </a:p>
            <a:p>
              <a:pPr marL="0" marR="0" lvl="0" indent="0" algn="l" rtl="0">
                <a:lnSpc>
                  <a:spcPct val="100000"/>
                </a:lnSpc>
                <a:spcBef>
                  <a:spcPts val="0"/>
                </a:spcBef>
                <a:spcAft>
                  <a:spcPts val="0"/>
                </a:spcAft>
                <a:buClr>
                  <a:srgbClr val="000000"/>
                </a:buClr>
                <a:buSzPts val="4000"/>
                <a:buFont typeface="Arial"/>
                <a:buNone/>
              </a:pPr>
              <a:endParaRPr lang="ru-RU" sz="1100" dirty="0">
                <a:solidFill>
                  <a:schemeClr val="tx1">
                    <a:lumMod val="75000"/>
                    <a:lumOff val="25000"/>
                  </a:schemeClr>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r>
                <a:rPr lang="ru-RU" sz="1100" i="0" u="none" strike="noStrike" cap="none" dirty="0">
                  <a:solidFill>
                    <a:schemeClr val="tx1">
                      <a:lumMod val="75000"/>
                      <a:lumOff val="25000"/>
                    </a:schemeClr>
                  </a:solidFill>
                  <a:latin typeface="+mn-lt"/>
                  <a:ea typeface="Playfair Display"/>
                  <a:cs typeface="Playfair Display"/>
                  <a:sym typeface="Playfair Display"/>
                </a:rPr>
                <a:t>Это прекрасно для интерактивности, и мы всегда получаем актуальные данные.</a:t>
              </a:r>
            </a:p>
          </p:txBody>
        </p:sp>
      </p:grpSp>
      <p:grpSp>
        <p:nvGrpSpPr>
          <p:cNvPr id="8" name="Группа 7">
            <a:extLst>
              <a:ext uri="{FF2B5EF4-FFF2-40B4-BE49-F238E27FC236}">
                <a16:creationId xmlns:a16="http://schemas.microsoft.com/office/drawing/2014/main" id="{A99016A9-0B7B-4CED-8F22-503C36B1A8B9}"/>
              </a:ext>
            </a:extLst>
          </p:cNvPr>
          <p:cNvGrpSpPr/>
          <p:nvPr/>
        </p:nvGrpSpPr>
        <p:grpSpPr>
          <a:xfrm>
            <a:off x="7507903" y="1594101"/>
            <a:ext cx="4679851" cy="5245098"/>
            <a:chOff x="4347632" y="1614808"/>
            <a:chExt cx="3629365" cy="5245098"/>
          </a:xfrm>
        </p:grpSpPr>
        <p:pic>
          <p:nvPicPr>
            <p:cNvPr id="261" name="Google Shape;261;p18"/>
            <p:cNvPicPr preferRelativeResize="0"/>
            <p:nvPr/>
          </p:nvPicPr>
          <p:blipFill rotWithShape="1">
            <a:blip r:embed="rId4">
              <a:alphaModFix/>
            </a:blip>
            <a:srcRect/>
            <a:stretch/>
          </p:blipFill>
          <p:spPr>
            <a:xfrm>
              <a:off x="4347632" y="1614808"/>
              <a:ext cx="3629365" cy="5245098"/>
            </a:xfrm>
            <a:prstGeom prst="rect">
              <a:avLst/>
            </a:prstGeom>
            <a:noFill/>
            <a:ln>
              <a:noFill/>
            </a:ln>
          </p:spPr>
        </p:pic>
        <p:sp>
          <p:nvSpPr>
            <p:cNvPr id="15" name="TextBox 14">
              <a:extLst>
                <a:ext uri="{FF2B5EF4-FFF2-40B4-BE49-F238E27FC236}">
                  <a16:creationId xmlns:a16="http://schemas.microsoft.com/office/drawing/2014/main" id="{56FED021-7105-4D94-8338-1DE2886C45BB}"/>
                </a:ext>
              </a:extLst>
            </p:cNvPr>
            <p:cNvSpPr txBox="1"/>
            <p:nvPr/>
          </p:nvSpPr>
          <p:spPr>
            <a:xfrm>
              <a:off x="4486747" y="1762196"/>
              <a:ext cx="3226400" cy="544993"/>
            </a:xfrm>
            <a:prstGeom prst="rect">
              <a:avLst/>
            </a:prstGeom>
            <a:noFill/>
          </p:spPr>
          <p:txBody>
            <a:bodyPr wrap="square">
              <a:spAutoFit/>
            </a:bodyPr>
            <a:lstStyle/>
            <a:p>
              <a:pPr algn="ctr"/>
              <a:r>
                <a:rPr lang="en-US" sz="2800" b="1" i="0" u="none" strike="noStrike" cap="none" dirty="0">
                  <a:solidFill>
                    <a:srgbClr val="5A558D"/>
                  </a:solidFill>
                  <a:latin typeface="+mn-lt"/>
                  <a:ea typeface="Playfair Display"/>
                  <a:cs typeface="Playfair Display"/>
                  <a:sym typeface="Playfair Display"/>
                </a:rPr>
                <a:t>Server</a:t>
              </a:r>
              <a:endParaRPr lang="ru-RU" sz="2800" dirty="0">
                <a:solidFill>
                  <a:srgbClr val="5A558D"/>
                </a:solidFill>
              </a:endParaRPr>
            </a:p>
          </p:txBody>
        </p:sp>
        <p:sp>
          <p:nvSpPr>
            <p:cNvPr id="27" name="TextBox 26">
              <a:extLst>
                <a:ext uri="{FF2B5EF4-FFF2-40B4-BE49-F238E27FC236}">
                  <a16:creationId xmlns:a16="http://schemas.microsoft.com/office/drawing/2014/main" id="{5B3769EB-96CD-40A2-9CE8-4E5AEB3A3E8C}"/>
                </a:ext>
              </a:extLst>
            </p:cNvPr>
            <p:cNvSpPr txBox="1"/>
            <p:nvPr/>
          </p:nvSpPr>
          <p:spPr>
            <a:xfrm>
              <a:off x="4481903" y="3921174"/>
              <a:ext cx="3303400" cy="1015663"/>
            </a:xfrm>
            <a:prstGeom prst="rect">
              <a:avLst/>
            </a:prstGeom>
            <a:noFill/>
          </p:spPr>
          <p:txBody>
            <a:bodyPr wrap="square">
              <a:spAutoFit/>
            </a:bodyPr>
            <a:lstStyle/>
            <a:p>
              <a:r>
                <a:rPr lang="ru-RU" sz="1200" b="1" dirty="0">
                  <a:solidFill>
                    <a:schemeClr val="tx1">
                      <a:lumMod val="75000"/>
                      <a:lumOff val="25000"/>
                    </a:schemeClr>
                  </a:solidFill>
                </a:rPr>
                <a:t>Проблема</a:t>
              </a:r>
              <a:r>
                <a:rPr lang="ru-RU" sz="1200" dirty="0">
                  <a:solidFill>
                    <a:schemeClr val="tx1">
                      <a:lumMod val="75000"/>
                      <a:lumOff val="25000"/>
                    </a:schemeClr>
                  </a:solidFill>
                </a:rPr>
                <a:t> : </a:t>
              </a:r>
            </a:p>
            <a:p>
              <a:pPr marL="171450" indent="-171450">
                <a:buFontTx/>
                <a:buChar char="-"/>
              </a:pPr>
              <a:r>
                <a:rPr lang="ru-RU" sz="1200" dirty="0">
                  <a:solidFill>
                    <a:schemeClr val="tx1">
                      <a:lumMod val="75000"/>
                      <a:lumOff val="25000"/>
                    </a:schemeClr>
                  </a:solidFill>
                </a:rPr>
                <a:t>Увеличение нагрузки на сервер. И как следствие увеличение мощности сервера, и увеличение расходов на сервер.</a:t>
              </a:r>
            </a:p>
            <a:p>
              <a:pPr marL="171450" indent="-171450">
                <a:buFontTx/>
                <a:buChar char="-"/>
              </a:pPr>
              <a:r>
                <a:rPr lang="ru-RU" sz="1200" dirty="0">
                  <a:solidFill>
                    <a:schemeClr val="tx1">
                      <a:lumMod val="75000"/>
                      <a:lumOff val="25000"/>
                    </a:schemeClr>
                  </a:solidFill>
                </a:rPr>
                <a:t>Увеличение  времени для первой загрузки страницы.</a:t>
              </a:r>
            </a:p>
          </p:txBody>
        </p:sp>
      </p:grpSp>
      <p:grpSp>
        <p:nvGrpSpPr>
          <p:cNvPr id="12" name="Группа 11">
            <a:extLst>
              <a:ext uri="{FF2B5EF4-FFF2-40B4-BE49-F238E27FC236}">
                <a16:creationId xmlns:a16="http://schemas.microsoft.com/office/drawing/2014/main" id="{4FEEA267-9E36-4F0A-AB52-6033CE64F81F}"/>
              </a:ext>
            </a:extLst>
          </p:cNvPr>
          <p:cNvGrpSpPr/>
          <p:nvPr/>
        </p:nvGrpSpPr>
        <p:grpSpPr>
          <a:xfrm>
            <a:off x="3901103" y="1589739"/>
            <a:ext cx="3407747" cy="5228419"/>
            <a:chOff x="3901103" y="1589739"/>
            <a:chExt cx="3407747" cy="5228419"/>
          </a:xfrm>
        </p:grpSpPr>
        <p:grpSp>
          <p:nvGrpSpPr>
            <p:cNvPr id="9" name="Группа 8">
              <a:extLst>
                <a:ext uri="{FF2B5EF4-FFF2-40B4-BE49-F238E27FC236}">
                  <a16:creationId xmlns:a16="http://schemas.microsoft.com/office/drawing/2014/main" id="{4DA727DA-F0CE-48D8-8C01-A4F0265FA63E}"/>
                </a:ext>
              </a:extLst>
            </p:cNvPr>
            <p:cNvGrpSpPr/>
            <p:nvPr/>
          </p:nvGrpSpPr>
          <p:grpSpPr>
            <a:xfrm>
              <a:off x="3901103" y="1589739"/>
              <a:ext cx="3407747" cy="5228419"/>
              <a:chOff x="8120872" y="1631487"/>
              <a:chExt cx="4071128" cy="5228419"/>
            </a:xfrm>
          </p:grpSpPr>
          <p:pic>
            <p:nvPicPr>
              <p:cNvPr id="258" name="Google Shape;258;p18"/>
              <p:cNvPicPr preferRelativeResize="0"/>
              <p:nvPr/>
            </p:nvPicPr>
            <p:blipFill rotWithShape="1">
              <a:blip r:embed="rId5">
                <a:alphaModFix/>
              </a:blip>
              <a:srcRect/>
              <a:stretch/>
            </p:blipFill>
            <p:spPr>
              <a:xfrm>
                <a:off x="8120872" y="1631487"/>
                <a:ext cx="4071128" cy="5228419"/>
              </a:xfrm>
              <a:prstGeom prst="rect">
                <a:avLst/>
              </a:prstGeom>
              <a:noFill/>
              <a:ln>
                <a:noFill/>
              </a:ln>
            </p:spPr>
          </p:pic>
          <p:sp>
            <p:nvSpPr>
              <p:cNvPr id="17" name="TextBox 16">
                <a:extLst>
                  <a:ext uri="{FF2B5EF4-FFF2-40B4-BE49-F238E27FC236}">
                    <a16:creationId xmlns:a16="http://schemas.microsoft.com/office/drawing/2014/main" id="{301DA129-A6D9-4AD8-A06A-98A89205A770}"/>
                  </a:ext>
                </a:extLst>
              </p:cNvPr>
              <p:cNvSpPr txBox="1"/>
              <p:nvPr/>
            </p:nvSpPr>
            <p:spPr>
              <a:xfrm>
                <a:off x="8319996" y="1755540"/>
                <a:ext cx="3672880" cy="523220"/>
              </a:xfrm>
              <a:prstGeom prst="rect">
                <a:avLst/>
              </a:prstGeom>
              <a:noFill/>
            </p:spPr>
            <p:txBody>
              <a:bodyPr wrap="square">
                <a:spAutoFit/>
              </a:bodyPr>
              <a:lstStyle/>
              <a:p>
                <a:pPr algn="ctr"/>
                <a:r>
                  <a:rPr lang="en-US" sz="2800" b="1" i="0" u="none" strike="noStrike" cap="none" dirty="0">
                    <a:solidFill>
                      <a:srgbClr val="FF6D54"/>
                    </a:solidFill>
                    <a:latin typeface="+mn-lt"/>
                    <a:ea typeface="Playfair Display"/>
                    <a:cs typeface="Playfair Display"/>
                    <a:sym typeface="Playfair Display"/>
                  </a:rPr>
                  <a:t>Cache on SDN</a:t>
                </a:r>
                <a:endParaRPr lang="ru-RU" sz="2800" dirty="0">
                  <a:solidFill>
                    <a:srgbClr val="FF6D54"/>
                  </a:solidFill>
                </a:endParaRPr>
              </a:p>
            </p:txBody>
          </p:sp>
          <p:sp>
            <p:nvSpPr>
              <p:cNvPr id="29" name="TextBox 28">
                <a:extLst>
                  <a:ext uri="{FF2B5EF4-FFF2-40B4-BE49-F238E27FC236}">
                    <a16:creationId xmlns:a16="http://schemas.microsoft.com/office/drawing/2014/main" id="{7E83A2C0-C36A-47EF-B554-119E349D0104}"/>
                  </a:ext>
                </a:extLst>
              </p:cNvPr>
              <p:cNvSpPr txBox="1"/>
              <p:nvPr/>
            </p:nvSpPr>
            <p:spPr>
              <a:xfrm>
                <a:off x="8252845" y="4094615"/>
                <a:ext cx="3740032" cy="861774"/>
              </a:xfrm>
              <a:prstGeom prst="rect">
                <a:avLst/>
              </a:prstGeom>
              <a:noFill/>
            </p:spPr>
            <p:txBody>
              <a:bodyPr wrap="square">
                <a:spAutoFit/>
              </a:bodyPr>
              <a:lstStyle/>
              <a:p>
                <a:r>
                  <a:rPr lang="ru-RU" sz="1200" b="1" dirty="0">
                    <a:solidFill>
                      <a:schemeClr val="tx1">
                        <a:lumMod val="75000"/>
                        <a:lumOff val="25000"/>
                      </a:schemeClr>
                    </a:solidFill>
                  </a:rPr>
                  <a:t>Проблема</a:t>
                </a:r>
                <a:r>
                  <a:rPr lang="ru-RU" sz="1200" dirty="0">
                    <a:solidFill>
                      <a:schemeClr val="tx1">
                        <a:lumMod val="75000"/>
                        <a:lumOff val="25000"/>
                      </a:schemeClr>
                    </a:solidFill>
                  </a:rPr>
                  <a:t> :</a:t>
                </a:r>
              </a:p>
              <a:p>
                <a:r>
                  <a:rPr lang="ru-RU" sz="1200" dirty="0">
                    <a:solidFill>
                      <a:schemeClr val="tx1">
                        <a:lumMod val="75000"/>
                        <a:lumOff val="25000"/>
                      </a:schemeClr>
                    </a:solidFill>
                  </a:rPr>
                  <a:t>- Теряется свежесть данных. В поисковиках будут не актуальные данные.</a:t>
                </a:r>
              </a:p>
            </p:txBody>
          </p:sp>
        </p:grpSp>
        <p:sp>
          <p:nvSpPr>
            <p:cNvPr id="35" name="TextBox 34">
              <a:extLst>
                <a:ext uri="{FF2B5EF4-FFF2-40B4-BE49-F238E27FC236}">
                  <a16:creationId xmlns:a16="http://schemas.microsoft.com/office/drawing/2014/main" id="{03B63AE2-1012-42A2-BCA6-C586E728FA49}"/>
                </a:ext>
              </a:extLst>
            </p:cNvPr>
            <p:cNvSpPr txBox="1"/>
            <p:nvPr/>
          </p:nvSpPr>
          <p:spPr>
            <a:xfrm>
              <a:off x="4039675" y="2307365"/>
              <a:ext cx="3130602" cy="1200329"/>
            </a:xfrm>
            <a:prstGeom prst="rect">
              <a:avLst/>
            </a:prstGeom>
            <a:noFill/>
          </p:spPr>
          <p:txBody>
            <a:bodyPr wrap="square">
              <a:spAutoFit/>
            </a:bodyPr>
            <a:lstStyle/>
            <a:p>
              <a:r>
                <a:rPr lang="ru-RU" sz="1200" dirty="0">
                  <a:solidFill>
                    <a:schemeClr val="tx1">
                      <a:lumMod val="75000"/>
                      <a:lumOff val="25000"/>
                    </a:schemeClr>
                  </a:solidFill>
                  <a:latin typeface="+mn-lt"/>
                </a:rPr>
                <a:t>Предварительно отрисовать и </a:t>
              </a:r>
              <a:r>
                <a:rPr lang="ru-RU" sz="1200" dirty="0">
                  <a:solidFill>
                    <a:schemeClr val="tx1">
                      <a:lumMod val="75000"/>
                      <a:lumOff val="25000"/>
                    </a:schemeClr>
                  </a:solidFill>
                </a:rPr>
                <a:t>использовать глобальное кеширование страниц. Что бы </a:t>
              </a:r>
              <a:r>
                <a:rPr lang="ru-RU" sz="1200" dirty="0">
                  <a:solidFill>
                    <a:schemeClr val="tx1">
                      <a:lumMod val="75000"/>
                      <a:lumOff val="25000"/>
                    </a:schemeClr>
                  </a:solidFill>
                  <a:latin typeface="+mn-lt"/>
                </a:rPr>
                <a:t>бот получал уже готовую(сгенерированную) страницу.</a:t>
              </a:r>
              <a:endParaRPr lang="ru-RU" sz="1200" dirty="0">
                <a:solidFill>
                  <a:schemeClr val="tx1">
                    <a:lumMod val="75000"/>
                    <a:lumOff val="25000"/>
                  </a:schemeClr>
                </a:solidFill>
              </a:endParaRPr>
            </a:p>
            <a:p>
              <a:br>
                <a:rPr lang="ru-RU" sz="1200" dirty="0">
                  <a:solidFill>
                    <a:schemeClr val="tx1">
                      <a:lumMod val="75000"/>
                      <a:lumOff val="25000"/>
                    </a:schemeClr>
                  </a:solidFill>
                </a:rPr>
              </a:br>
              <a:r>
                <a:rPr lang="ru-RU" sz="1200" dirty="0">
                  <a:solidFill>
                    <a:schemeClr val="tx1">
                      <a:lumMod val="75000"/>
                      <a:lumOff val="25000"/>
                    </a:schemeClr>
                  </a:solidFill>
                  <a:latin typeface="+mn-lt"/>
                </a:rPr>
                <a:t>Это решает проблему с </a:t>
              </a:r>
              <a:r>
                <a:rPr lang="en-US" sz="1200" dirty="0">
                  <a:solidFill>
                    <a:schemeClr val="tx1">
                      <a:lumMod val="75000"/>
                      <a:lumOff val="25000"/>
                    </a:schemeClr>
                  </a:solidFill>
                  <a:latin typeface="+mn-lt"/>
                </a:rPr>
                <a:t>SEO</a:t>
              </a:r>
              <a:r>
                <a:rPr lang="ru-RU" sz="1200" dirty="0">
                  <a:solidFill>
                    <a:schemeClr val="tx1">
                      <a:lumMod val="75000"/>
                      <a:lumOff val="25000"/>
                    </a:schemeClr>
                  </a:solidFill>
                  <a:latin typeface="+mn-lt"/>
                </a:rPr>
                <a:t>-ботом</a:t>
              </a:r>
              <a:endParaRPr lang="ru-RU" sz="1200" dirty="0">
                <a:solidFill>
                  <a:schemeClr val="tx1">
                    <a:lumMod val="75000"/>
                    <a:lumOff val="25000"/>
                  </a:schemeClr>
                </a:solidFill>
              </a:endParaRPr>
            </a:p>
          </p:txBody>
        </p:sp>
      </p:grpSp>
      <p:pic>
        <p:nvPicPr>
          <p:cNvPr id="268" name="Google Shape;268;p18"/>
          <p:cNvPicPr preferRelativeResize="0"/>
          <p:nvPr/>
        </p:nvPicPr>
        <p:blipFill rotWithShape="1">
          <a:blip r:embed="rId6">
            <a:alphaModFix/>
          </a:blip>
          <a:srcRect l="2767" r="753" b="7154"/>
          <a:stretch/>
        </p:blipFill>
        <p:spPr>
          <a:xfrm>
            <a:off x="0" y="4914641"/>
            <a:ext cx="12192000" cy="1947801"/>
          </a:xfrm>
          <a:prstGeom prst="rect">
            <a:avLst/>
          </a:prstGeom>
          <a:noFill/>
          <a:ln>
            <a:noFill/>
          </a:ln>
        </p:spPr>
      </p:pic>
      <p:sp>
        <p:nvSpPr>
          <p:cNvPr id="38" name="TextBox 37">
            <a:extLst>
              <a:ext uri="{FF2B5EF4-FFF2-40B4-BE49-F238E27FC236}">
                <a16:creationId xmlns:a16="http://schemas.microsoft.com/office/drawing/2014/main" id="{EE29A7EA-546C-4A6E-AED4-45EEAF4DF804}"/>
              </a:ext>
            </a:extLst>
          </p:cNvPr>
          <p:cNvSpPr txBox="1"/>
          <p:nvPr/>
        </p:nvSpPr>
        <p:spPr>
          <a:xfrm>
            <a:off x="182062" y="4145376"/>
            <a:ext cx="3325782" cy="615553"/>
          </a:xfrm>
          <a:prstGeom prst="rect">
            <a:avLst/>
          </a:prstGeom>
          <a:noFill/>
        </p:spPr>
        <p:txBody>
          <a:bodyPr wrap="square">
            <a:spAutoFit/>
          </a:bodyPr>
          <a:lstStyle/>
          <a:p>
            <a:r>
              <a:rPr lang="ru-RU" sz="1200" b="1" dirty="0">
                <a:solidFill>
                  <a:schemeClr val="tx1">
                    <a:lumMod val="75000"/>
                    <a:lumOff val="25000"/>
                  </a:schemeClr>
                </a:solidFill>
              </a:rPr>
              <a:t>Проблема :</a:t>
            </a:r>
          </a:p>
          <a:p>
            <a:r>
              <a:rPr lang="ru-RU" sz="1100" dirty="0">
                <a:solidFill>
                  <a:schemeClr val="tx1">
                    <a:lumMod val="75000"/>
                    <a:lumOff val="25000"/>
                  </a:schemeClr>
                </a:solidFill>
              </a:rPr>
              <a:t>- бот не может проиндексировать такой контент.</a:t>
            </a:r>
          </a:p>
        </p:txBody>
      </p:sp>
      <p:sp>
        <p:nvSpPr>
          <p:cNvPr id="40" name="TextBox 39">
            <a:extLst>
              <a:ext uri="{FF2B5EF4-FFF2-40B4-BE49-F238E27FC236}">
                <a16:creationId xmlns:a16="http://schemas.microsoft.com/office/drawing/2014/main" id="{5A605695-5FFF-4595-AE05-8B6D450DA338}"/>
              </a:ext>
            </a:extLst>
          </p:cNvPr>
          <p:cNvSpPr txBox="1"/>
          <p:nvPr/>
        </p:nvSpPr>
        <p:spPr>
          <a:xfrm>
            <a:off x="7681038" y="2300533"/>
            <a:ext cx="4325053" cy="769441"/>
          </a:xfrm>
          <a:prstGeom prst="rect">
            <a:avLst/>
          </a:prstGeom>
          <a:noFill/>
        </p:spPr>
        <p:txBody>
          <a:bodyPr wrap="square">
            <a:spAutoFit/>
          </a:bodyPr>
          <a:lstStyle/>
          <a:p>
            <a:r>
              <a:rPr lang="ru-RU" sz="1100" dirty="0">
                <a:solidFill>
                  <a:schemeClr val="tx1">
                    <a:lumMod val="75000"/>
                    <a:lumOff val="25000"/>
                  </a:schemeClr>
                </a:solidFill>
                <a:latin typeface="+mn-lt"/>
              </a:rPr>
              <a:t>Предварительная отрисовка(статическая генерация) на стороне сервера </a:t>
            </a:r>
            <a:r>
              <a:rPr lang="en-US" sz="1100" b="1" dirty="0">
                <a:solidFill>
                  <a:schemeClr val="tx1">
                    <a:lumMod val="75000"/>
                    <a:lumOff val="25000"/>
                  </a:schemeClr>
                </a:solidFill>
                <a:latin typeface="+mn-lt"/>
              </a:rPr>
              <a:t>SSR</a:t>
            </a:r>
            <a:r>
              <a:rPr lang="en-US" sz="1100" dirty="0">
                <a:solidFill>
                  <a:schemeClr val="tx1">
                    <a:lumMod val="75000"/>
                    <a:lumOff val="25000"/>
                  </a:schemeClr>
                </a:solidFill>
                <a:latin typeface="+mn-lt"/>
              </a:rPr>
              <a:t>(</a:t>
            </a:r>
            <a:r>
              <a:rPr lang="en-US" sz="1100" i="0" dirty="0">
                <a:solidFill>
                  <a:schemeClr val="tx1">
                    <a:lumMod val="75000"/>
                    <a:lumOff val="25000"/>
                  </a:schemeClr>
                </a:solidFill>
                <a:effectLst/>
                <a:latin typeface="+mn-lt"/>
              </a:rPr>
              <a:t>Server Side Rendering</a:t>
            </a:r>
            <a:r>
              <a:rPr lang="en-US" sz="1100" dirty="0">
                <a:solidFill>
                  <a:schemeClr val="tx1">
                    <a:lumMod val="75000"/>
                    <a:lumOff val="25000"/>
                  </a:schemeClr>
                </a:solidFill>
                <a:latin typeface="+mn-lt"/>
              </a:rPr>
              <a:t>).</a:t>
            </a:r>
            <a:br>
              <a:rPr lang="ru-RU" sz="1100" dirty="0">
                <a:solidFill>
                  <a:schemeClr val="tx1">
                    <a:lumMod val="75000"/>
                    <a:lumOff val="25000"/>
                  </a:schemeClr>
                </a:solidFill>
                <a:latin typeface="+mn-lt"/>
              </a:rPr>
            </a:br>
            <a:r>
              <a:rPr lang="en-US" sz="1100" dirty="0">
                <a:solidFill>
                  <a:schemeClr val="tx1">
                    <a:lumMod val="75000"/>
                    <a:lumOff val="25000"/>
                  </a:schemeClr>
                </a:solidFill>
                <a:latin typeface="+mn-lt"/>
              </a:rPr>
              <a:t> </a:t>
            </a:r>
            <a:endParaRPr lang="ru-RU" sz="1100" dirty="0">
              <a:solidFill>
                <a:schemeClr val="tx1">
                  <a:lumMod val="75000"/>
                  <a:lumOff val="25000"/>
                </a:schemeClr>
              </a:solidFill>
              <a:latin typeface="+mn-lt"/>
            </a:endParaRPr>
          </a:p>
          <a:p>
            <a:r>
              <a:rPr lang="ru-RU" sz="1100" dirty="0">
                <a:solidFill>
                  <a:schemeClr val="tx1">
                    <a:lumMod val="75000"/>
                    <a:lumOff val="25000"/>
                  </a:schemeClr>
                </a:solidFill>
                <a:latin typeface="+mn-lt"/>
              </a:rPr>
              <a:t>Это решает проблему с </a:t>
            </a:r>
            <a:r>
              <a:rPr lang="en-US" sz="1100" dirty="0">
                <a:solidFill>
                  <a:schemeClr val="tx1">
                    <a:lumMod val="75000"/>
                    <a:lumOff val="25000"/>
                  </a:schemeClr>
                </a:solidFill>
                <a:latin typeface="+mn-lt"/>
              </a:rPr>
              <a:t>SEO</a:t>
            </a:r>
            <a:r>
              <a:rPr lang="ru-RU" sz="1100" dirty="0">
                <a:solidFill>
                  <a:schemeClr val="tx1">
                    <a:lumMod val="75000"/>
                    <a:lumOff val="25000"/>
                  </a:schemeClr>
                </a:solidFill>
                <a:latin typeface="+mn-lt"/>
              </a:rPr>
              <a:t>-ботом и актуальностью данных.</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TotalTime>
  <Words>1235</Words>
  <Application>Microsoft Office PowerPoint</Application>
  <PresentationFormat>Широкоэкранный</PresentationFormat>
  <Paragraphs>160</Paragraphs>
  <Slides>28</Slides>
  <Notes>28</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28</vt:i4>
      </vt:variant>
    </vt:vector>
  </HeadingPairs>
  <TitlesOfParts>
    <vt:vector size="32" baseType="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60</cp:revision>
  <dcterms:modified xsi:type="dcterms:W3CDTF">2021-10-25T15:31:43Z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